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notesMasterIdLst>
    <p:notesMasterId r:id="rId16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2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 w="12700">
            <a:solidFill>
              <a:srgbClr val="F7F9FC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>
                <a:alpha val="0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85800" y="960120"/>
            <a:ext cx="58521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0F172A"/>
                </a:solidFill>
              </a:rPr>
              <a:t>ParametricQS</a:t>
            </a:r>
            <a:endParaRPr lang="en-US" sz="4400" dirty="0"/>
          </a:p>
        </p:txBody>
      </p:sp>
      <p:sp>
        <p:nvSpPr>
          <p:cNvPr id="5" name="Text 3"/>
          <p:cNvSpPr/>
          <p:nvPr/>
        </p:nvSpPr>
        <p:spPr>
          <a:xfrm>
            <a:off x="713232" y="1719072"/>
            <a:ext cx="62179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dirty="0">
                <a:solidFill>
                  <a:srgbClr val="475569"/>
                </a:solidFill>
              </a:rPr>
              <a:t>参数 Quillen–Suslin 算法发布版 · 使用说明</a:t>
            </a:r>
            <a:endParaRPr lang="en-US" sz="1650" dirty="0"/>
          </a:p>
        </p:txBody>
      </p:sp>
      <p:sp>
        <p:nvSpPr>
          <p:cNvPr id="6" name="Text 4"/>
          <p:cNvSpPr/>
          <p:nvPr/>
        </p:nvSpPr>
        <p:spPr>
          <a:xfrm>
            <a:off x="713232" y="2130552"/>
            <a:ext cx="1097280" cy="292608"/>
          </a:xfrm>
          <a:prstGeom prst="rect">
            <a:avLst/>
          </a:prstGeom>
          <a:solidFill>
            <a:srgbClr val="1D4ED8"/>
          </a:solidFill>
          <a:ln>
            <a:solidFill>
              <a:srgbClr val="1D4ED8"/>
            </a:solidFill>
          </a:ln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</a:rPr>
              <a:t>v1.0.0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7223760" y="960120"/>
            <a:ext cx="1417320" cy="914400"/>
          </a:xfrm>
          <a:prstGeom prst="rect">
            <a:avLst/>
          </a:prstGeom>
          <a:solidFill>
            <a:srgbClr val="DBEAFE"/>
          </a:solidFill>
          <a:ln>
            <a:solidFill>
              <a:srgbClr val="FFFFFF">
                <a:alpha val="0"/>
              </a:srgbClr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1D4ED8"/>
                </a:solidFill>
              </a:rPr>
              <a:t>CGS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1D4ED8"/>
                </a:solidFill>
              </a:rPr>
              <a:t>参数分支</a:t>
            </a:r>
            <a:endParaRPr lang="en-US" sz="1220" dirty="0"/>
          </a:p>
        </p:txBody>
      </p:sp>
      <p:sp>
        <p:nvSpPr>
          <p:cNvPr id="8" name="Text 6"/>
          <p:cNvSpPr/>
          <p:nvPr/>
        </p:nvSpPr>
        <p:spPr>
          <a:xfrm>
            <a:off x="8732520" y="1261872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475569"/>
                </a:solidFill>
              </a:rPr>
              <a:t>→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9098280" y="960120"/>
            <a:ext cx="1554480" cy="914400"/>
          </a:xfrm>
          <a:prstGeom prst="rect">
            <a:avLst/>
          </a:prstGeom>
          <a:solidFill>
            <a:srgbClr val="D1FAE5"/>
          </a:solidFill>
          <a:ln>
            <a:solidFill>
              <a:srgbClr val="FFFFFF">
                <a:alpha val="0"/>
              </a:srgbClr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059669"/>
                </a:solidFill>
              </a:rPr>
              <a:t>QS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059669"/>
                </a:solidFill>
              </a:rPr>
              <a:t>函数域完成</a:t>
            </a:r>
            <a:endParaRPr lang="en-US" sz="1220" dirty="0"/>
          </a:p>
        </p:txBody>
      </p:sp>
      <p:sp>
        <p:nvSpPr>
          <p:cNvPr id="10" name="Text 8"/>
          <p:cNvSpPr/>
          <p:nvPr/>
        </p:nvSpPr>
        <p:spPr>
          <a:xfrm>
            <a:off x="10744200" y="1261872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475569"/>
                </a:solidFill>
              </a:rPr>
              <a:t>→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11018520" y="960120"/>
            <a:ext cx="914400" cy="914400"/>
          </a:xfrm>
          <a:prstGeom prst="rect">
            <a:avLst/>
          </a:prstGeom>
          <a:solidFill>
            <a:srgbClr val="FEF3C7"/>
          </a:solidFill>
          <a:ln>
            <a:solidFill>
              <a:srgbClr val="FFFFFF">
                <a:alpha val="0"/>
              </a:srgbClr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D97706"/>
                </a:solidFill>
              </a:rPr>
              <a:t>Mᵢ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D97706"/>
                </a:solidFill>
              </a:rPr>
              <a:t>分支矩阵</a:t>
            </a:r>
            <a:endParaRPr lang="en-US" sz="1220" dirty="0"/>
          </a:p>
        </p:txBody>
      </p:sp>
      <p:sp>
        <p:nvSpPr>
          <p:cNvPr id="12" name="Shape 10"/>
          <p:cNvSpPr/>
          <p:nvPr/>
        </p:nvSpPr>
        <p:spPr>
          <a:xfrm>
            <a:off x="713232" y="4114800"/>
            <a:ext cx="3703320" cy="960120"/>
          </a:xfrm>
          <a:prstGeom prst="roundRect">
            <a:avLst>
              <a:gd name="adj" fmla="val 7619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53712" y="4114800"/>
            <a:ext cx="3154680" cy="960120"/>
          </a:xfrm>
          <a:prstGeom prst="roundRect">
            <a:avLst>
              <a:gd name="adj" fmla="val 7619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7845552" y="4114800"/>
            <a:ext cx="3621024" cy="960120"/>
          </a:xfrm>
          <a:prstGeom prst="roundRect">
            <a:avLst>
              <a:gd name="adj" fmla="val 7619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914400" y="4315968"/>
            <a:ext cx="324612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1D4ED8"/>
                </a:solidFill>
              </a:rPr>
              <a:t>不改</a:t>
            </a:r>
            <a:endParaRPr lang="en-US" sz="2400" dirty="0"/>
          </a:p>
        </p:txBody>
      </p:sp>
      <p:sp>
        <p:nvSpPr>
          <p:cNvPr id="16" name="Text 14"/>
          <p:cNvSpPr/>
          <p:nvPr/>
        </p:nvSpPr>
        <p:spPr>
          <a:xfrm>
            <a:off x="914400" y="4663440"/>
            <a:ext cx="3246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475569"/>
                </a:solidFill>
              </a:rPr>
              <a:t>两个依赖库源码</a:t>
            </a:r>
            <a:endParaRPr lang="en-US" sz="950" dirty="0"/>
          </a:p>
        </p:txBody>
      </p:sp>
      <p:sp>
        <p:nvSpPr>
          <p:cNvPr id="17" name="Text 15"/>
          <p:cNvSpPr/>
          <p:nvPr/>
        </p:nvSpPr>
        <p:spPr>
          <a:xfrm>
            <a:off x="4754880" y="4315968"/>
            <a:ext cx="274320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059669"/>
                </a:solidFill>
              </a:rPr>
              <a:t>输出</a:t>
            </a:r>
            <a:endParaRPr lang="en-US" sz="2400" dirty="0"/>
          </a:p>
        </p:txBody>
      </p:sp>
      <p:sp>
        <p:nvSpPr>
          <p:cNvPr id="18" name="Text 16"/>
          <p:cNvSpPr/>
          <p:nvPr/>
        </p:nvSpPr>
        <p:spPr>
          <a:xfrm>
            <a:off x="4754880" y="4663440"/>
            <a:ext cx="2743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475569"/>
                </a:solidFill>
              </a:rPr>
              <a:t>Branch + 矩阵 + 证书</a:t>
            </a:r>
            <a:endParaRPr lang="en-US" sz="950" dirty="0"/>
          </a:p>
        </p:txBody>
      </p:sp>
      <p:sp>
        <p:nvSpPr>
          <p:cNvPr id="19" name="Text 17"/>
          <p:cNvSpPr/>
          <p:nvPr/>
        </p:nvSpPr>
        <p:spPr>
          <a:xfrm>
            <a:off x="8046720" y="4315968"/>
            <a:ext cx="320040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D97706"/>
                </a:solidFill>
              </a:rPr>
              <a:t>验证</a:t>
            </a:r>
            <a:endParaRPr lang="en-US" sz="2400" dirty="0"/>
          </a:p>
        </p:txBody>
      </p:sp>
      <p:sp>
        <p:nvSpPr>
          <p:cNvPr id="20" name="Text 18"/>
          <p:cNvSpPr/>
          <p:nvPr/>
        </p:nvSpPr>
        <p:spPr>
          <a:xfrm>
            <a:off x="8046720" y="4663440"/>
            <a:ext cx="3200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475569"/>
                </a:solidFill>
              </a:rPr>
              <a:t>CGS / QS / determinant</a:t>
            </a:r>
            <a:endParaRPr lang="en-US" sz="950" dirty="0"/>
          </a:p>
        </p:txBody>
      </p:sp>
      <p:sp>
        <p:nvSpPr>
          <p:cNvPr id="21" name="Text 19"/>
          <p:cNvSpPr/>
          <p:nvPr/>
        </p:nvSpPr>
        <p:spPr>
          <a:xfrm>
            <a:off x="9784080" y="6510528"/>
            <a:ext cx="1874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64748B"/>
                </a:solidFill>
              </a:rPr>
              <a:t>ParametricQS 1.0.0 · 1</a:t>
            </a:r>
            <a:endParaRPr lang="en-US" sz="7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 w="12700">
            <a:solidFill>
              <a:srgbClr val="F7F9FC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>
                <a:alpha val="0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281160" y="109728"/>
            <a:ext cx="2514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dirty="0">
                <a:solidFill>
                  <a:srgbClr val="47556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矩阵获取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502920" y="411480"/>
            <a:ext cx="90525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0F172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如何取出具体矩阵？</a:t>
            </a:r>
            <a:endParaRPr lang="en-US" sz="2500" dirty="0"/>
          </a:p>
        </p:txBody>
      </p:sp>
      <p:sp>
        <p:nvSpPr>
          <p:cNvPr id="6" name="Text 4"/>
          <p:cNvSpPr/>
          <p:nvPr/>
        </p:nvSpPr>
        <p:spPr>
          <a:xfrm>
            <a:off x="530352" y="896112"/>
            <a:ext cx="87782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475569"/>
                </a:solidFill>
              </a:rPr>
              <a:t>PrintSummary 适合阅读；需要程序化使用时直接访问 resultData。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731520" y="1325880"/>
            <a:ext cx="5486400" cy="3246120"/>
          </a:xfrm>
          <a:prstGeom prst="rect">
            <a:avLst/>
          </a:prstGeom>
          <a:solidFill>
            <a:srgbClr val="111827"/>
          </a:solidFill>
          <a:ln w="12700">
            <a:solidFill>
              <a:srgbClr val="1F2937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indent="0" marL="0">
              <a:buNone/>
            </a:pPr>
            <a:r>
              <a:rPr lang="en-US" sz="11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branchList := resultData["branches"]:</a:t>
            </a:r>
            <a:endParaRPr lang="en-US" sz="1120" dirty="0"/>
          </a:p>
          <a:p>
            <a:pPr indent="0" marL="0">
              <a:buNone/>
            </a:pPr>
            <a:endParaRPr lang="en-US" sz="1120" dirty="0"/>
          </a:p>
          <a:p>
            <a:pPr indent="0" marL="0">
              <a:buNone/>
            </a:pPr>
            <a:r>
              <a:rPr lang="en-US" sz="11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for branchIndex to nops(branchList) do</a:t>
            </a:r>
            <a:endParaRPr lang="en-US" sz="1120" dirty="0"/>
          </a:p>
          <a:p>
            <a:pPr indent="0" marL="0">
              <a:buNone/>
            </a:pPr>
            <a:r>
              <a:rPr lang="en-US" sz="11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branchData := branchList[branchIndex]:</a:t>
            </a:r>
            <a:endParaRPr lang="en-US" sz="1120" dirty="0"/>
          </a:p>
          <a:p>
            <a:pPr indent="0" marL="0">
              <a:buNone/>
            </a:pPr>
            <a:r>
              <a:rPr lang="en-US" sz="11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if branchData["status"] = "unimodular" then</a:t>
            </a:r>
            <a:endParaRPr lang="en-US" sz="1120" dirty="0"/>
          </a:p>
          <a:p>
            <a:pPr indent="0" marL="0">
              <a:buNone/>
            </a:pPr>
            <a:r>
              <a:rPr lang="en-US" sz="11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completionMatrix := branchData["M"]:</a:t>
            </a:r>
            <a:endParaRPr lang="en-US" sz="1120" dirty="0"/>
          </a:p>
          <a:p>
            <a:pPr indent="0" marL="0">
              <a:buNone/>
            </a:pPr>
            <a:r>
              <a:rPr lang="en-US" sz="11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    print(completionMatrix):</a:t>
            </a:r>
            <a:endParaRPr lang="en-US" sz="1120" dirty="0"/>
          </a:p>
          <a:p>
            <a:pPr indent="0" marL="0">
              <a:buNone/>
            </a:pPr>
            <a:r>
              <a:rPr lang="en-US" sz="11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end if:</a:t>
            </a:r>
            <a:endParaRPr lang="en-US" sz="1120" dirty="0"/>
          </a:p>
          <a:p>
            <a:pPr indent="0" marL="0">
              <a:buNone/>
            </a:pPr>
            <a:r>
              <a:rPr lang="en-US" sz="11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end do:</a:t>
            </a:r>
            <a:endParaRPr lang="en-US" sz="1120" dirty="0"/>
          </a:p>
        </p:txBody>
      </p:sp>
      <p:sp>
        <p:nvSpPr>
          <p:cNvPr id="8" name="Shape 6"/>
          <p:cNvSpPr/>
          <p:nvPr/>
        </p:nvSpPr>
        <p:spPr>
          <a:xfrm>
            <a:off x="6537960" y="1417320"/>
            <a:ext cx="4754880" cy="960120"/>
          </a:xfrm>
          <a:prstGeom prst="roundRect">
            <a:avLst>
              <a:gd name="adj" fmla="val 7619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12280" y="169164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D4ED8"/>
                </a:solidFill>
              </a:rPr>
              <a:t>关键字段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8001000" y="1719072"/>
            <a:ext cx="30175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80" dirty="0">
                <a:solidFill>
                  <a:srgbClr val="0F172A"/>
                </a:solidFill>
              </a:rPr>
              <a:t>M, d, E, Nclauses, verification</a:t>
            </a:r>
            <a:endParaRPr lang="en-US" sz="1380" dirty="0"/>
          </a:p>
        </p:txBody>
      </p:sp>
      <p:sp>
        <p:nvSpPr>
          <p:cNvPr id="11" name="Text 9"/>
          <p:cNvSpPr/>
          <p:nvPr/>
        </p:nvSpPr>
        <p:spPr>
          <a:xfrm>
            <a:off x="6537960" y="2788920"/>
            <a:ext cx="4754880" cy="914400"/>
          </a:xfrm>
          <a:prstGeom prst="rect">
            <a:avLst/>
          </a:prstGeom>
          <a:solidFill>
            <a:srgbClr val="111827"/>
          </a:solidFill>
          <a:ln w="12700">
            <a:solidFill>
              <a:srgbClr val="1F2937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indent="0" marL="0">
              <a:buNone/>
            </a:pPr>
            <a:r>
              <a:rPr lang="en-US" sz="12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latex(branchData["M"]);</a:t>
            </a:r>
            <a:endParaRPr lang="en-US" sz="1220" dirty="0"/>
          </a:p>
          <a:p>
            <a:pPr indent="0" marL="0">
              <a:buNone/>
            </a:pPr>
            <a:r>
              <a:rPr lang="en-US" sz="12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LinearAlgebra:-Determinant(branchData["M"]);</a:t>
            </a:r>
            <a:endParaRPr lang="en-US" sz="1220" dirty="0"/>
          </a:p>
        </p:txBody>
      </p:sp>
      <p:sp>
        <p:nvSpPr>
          <p:cNvPr id="12" name="Shape 10"/>
          <p:cNvSpPr/>
          <p:nvPr/>
        </p:nvSpPr>
        <p:spPr>
          <a:xfrm>
            <a:off x="6537960" y="4160520"/>
            <a:ext cx="4754880" cy="1005840"/>
          </a:xfrm>
          <a:prstGeom prst="roundRect">
            <a:avLst>
              <a:gd name="adj" fmla="val 7273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812280" y="4480560"/>
            <a:ext cx="4251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dirty="0">
                <a:solidFill>
                  <a:srgbClr val="475569"/>
                </a:solidFill>
              </a:rPr>
              <a:t>第一行应为 f；显示约化矩阵时，第一行是在 mod &lt;E&gt; 意义下阅读。</a:t>
            </a:r>
            <a:endParaRPr lang="en-US" sz="1350" dirty="0"/>
          </a:p>
        </p:txBody>
      </p:sp>
      <p:sp>
        <p:nvSpPr>
          <p:cNvPr id="14" name="Text 12"/>
          <p:cNvSpPr/>
          <p:nvPr/>
        </p:nvSpPr>
        <p:spPr>
          <a:xfrm>
            <a:off x="9784080" y="6510528"/>
            <a:ext cx="1874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64748B"/>
                </a:solidFill>
              </a:rPr>
              <a:t>ParametricQS 1.0.0 · 10</a:t>
            </a:r>
            <a:endParaRPr lang="en-US" sz="7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 w="12700">
            <a:solidFill>
              <a:srgbClr val="F7F9FC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>
                <a:alpha val="0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281160" y="109728"/>
            <a:ext cx="2514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dirty="0">
                <a:solidFill>
                  <a:srgbClr val="47556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验证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502920" y="411480"/>
            <a:ext cx="90525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0F172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验证检查了什么？</a:t>
            </a:r>
            <a:endParaRPr lang="en-US" sz="2500" dirty="0"/>
          </a:p>
        </p:txBody>
      </p:sp>
      <p:sp>
        <p:nvSpPr>
          <p:cNvPr id="6" name="Text 4"/>
          <p:cNvSpPr/>
          <p:nvPr/>
        </p:nvSpPr>
        <p:spPr>
          <a:xfrm>
            <a:off x="530352" y="896112"/>
            <a:ext cx="87782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475569"/>
                </a:solidFill>
              </a:rPr>
              <a:t>默认建议证书验证；小例子可开启完整行列式展开。</a:t>
            </a:r>
            <a:endParaRPr lang="en-US" sz="1150" dirty="0"/>
          </a:p>
        </p:txBody>
      </p:sp>
      <p:sp>
        <p:nvSpPr>
          <p:cNvPr id="7" name="Shape 5"/>
          <p:cNvSpPr/>
          <p:nvPr/>
        </p:nvSpPr>
        <p:spPr>
          <a:xfrm>
            <a:off x="777240" y="1417320"/>
            <a:ext cx="5166360" cy="658368"/>
          </a:xfrm>
          <a:prstGeom prst="roundRect">
            <a:avLst>
              <a:gd name="adj" fmla="val 11111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51560" y="1600200"/>
            <a:ext cx="658368" cy="256032"/>
          </a:xfrm>
          <a:prstGeom prst="rect">
            <a:avLst/>
          </a:prstGeom>
          <a:solidFill>
            <a:srgbClr val="1D4ED8"/>
          </a:solidFill>
          <a:ln>
            <a:solidFill>
              <a:srgbClr val="1D4ED8"/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CGS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1874520" y="1591056"/>
            <a:ext cx="3749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80" dirty="0">
                <a:solidFill>
                  <a:srgbClr val="0F172A"/>
                </a:solidFill>
              </a:rPr>
              <a:t>分支非空、首项系数、Buchberger 判据、理想相等</a:t>
            </a:r>
            <a:endParaRPr lang="en-US" sz="1280" dirty="0"/>
          </a:p>
        </p:txBody>
      </p:sp>
      <p:sp>
        <p:nvSpPr>
          <p:cNvPr id="10" name="Shape 8"/>
          <p:cNvSpPr/>
          <p:nvPr/>
        </p:nvSpPr>
        <p:spPr>
          <a:xfrm>
            <a:off x="777240" y="2203704"/>
            <a:ext cx="5166360" cy="658368"/>
          </a:xfrm>
          <a:prstGeom prst="roundRect">
            <a:avLst>
              <a:gd name="adj" fmla="val 11111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1051560" y="2386584"/>
            <a:ext cx="658368" cy="256032"/>
          </a:xfrm>
          <a:prstGeom prst="rect">
            <a:avLst/>
          </a:prstGeom>
          <a:solidFill>
            <a:srgbClr val="059669"/>
          </a:solidFill>
          <a:ln>
            <a:solidFill>
              <a:srgbClr val="059669"/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M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1874520" y="2377440"/>
            <a:ext cx="3749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80" dirty="0">
                <a:solidFill>
                  <a:srgbClr val="0F172A"/>
                </a:solidFill>
              </a:rPr>
              <a:t>尺寸、第一行、元素属于 Q[U,X]</a:t>
            </a:r>
            <a:endParaRPr lang="en-US" sz="1280" dirty="0"/>
          </a:p>
        </p:txBody>
      </p:sp>
      <p:sp>
        <p:nvSpPr>
          <p:cNvPr id="13" name="Shape 11"/>
          <p:cNvSpPr/>
          <p:nvPr/>
        </p:nvSpPr>
        <p:spPr>
          <a:xfrm>
            <a:off x="777240" y="2990088"/>
            <a:ext cx="5166360" cy="658368"/>
          </a:xfrm>
          <a:prstGeom prst="roundRect">
            <a:avLst>
              <a:gd name="adj" fmla="val 11111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051560" y="3172968"/>
            <a:ext cx="658368" cy="256032"/>
          </a:xfrm>
          <a:prstGeom prst="rect">
            <a:avLst/>
          </a:prstGeom>
          <a:solidFill>
            <a:srgbClr val="D97706"/>
          </a:solidFill>
          <a:ln>
            <a:solidFill>
              <a:srgbClr val="D97706"/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d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1874520" y="3163824"/>
            <a:ext cx="3749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80" dirty="0">
                <a:solidFill>
                  <a:srgbClr val="0F172A"/>
                </a:solidFill>
              </a:rPr>
              <a:t>仅含参数、d∉&lt;E&gt;、当前分支强制 d≠0</a:t>
            </a:r>
            <a:endParaRPr lang="en-US" sz="1280" dirty="0"/>
          </a:p>
        </p:txBody>
      </p:sp>
      <p:sp>
        <p:nvSpPr>
          <p:cNvPr id="16" name="Shape 14"/>
          <p:cNvSpPr/>
          <p:nvPr/>
        </p:nvSpPr>
        <p:spPr>
          <a:xfrm>
            <a:off x="777240" y="3776472"/>
            <a:ext cx="5166360" cy="658368"/>
          </a:xfrm>
          <a:prstGeom prst="roundRect">
            <a:avLst>
              <a:gd name="adj" fmla="val 11111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1051560" y="3959352"/>
            <a:ext cx="658368" cy="256032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QS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1874520" y="3950208"/>
            <a:ext cx="3749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80" dirty="0">
                <a:solidFill>
                  <a:srgbClr val="0F172A"/>
                </a:solidFill>
              </a:rPr>
              <a:t>f·U=e₁ 证书与行列式证书</a:t>
            </a:r>
            <a:endParaRPr lang="en-US" sz="1280" dirty="0"/>
          </a:p>
        </p:txBody>
      </p:sp>
      <p:sp>
        <p:nvSpPr>
          <p:cNvPr id="19" name="Shape 17"/>
          <p:cNvSpPr/>
          <p:nvPr/>
        </p:nvSpPr>
        <p:spPr>
          <a:xfrm>
            <a:off x="777240" y="4562856"/>
            <a:ext cx="5166360" cy="658368"/>
          </a:xfrm>
          <a:prstGeom prst="roundRect">
            <a:avLst>
              <a:gd name="adj" fmla="val 11111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051560" y="4745736"/>
            <a:ext cx="658368" cy="256032"/>
          </a:xfrm>
          <a:prstGeom prst="rect">
            <a:avLst/>
          </a:prstGeom>
          <a:solidFill>
            <a:srgbClr val="DC2626"/>
          </a:solidFill>
          <a:ln>
            <a:solidFill>
              <a:srgbClr val="DC2626"/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Final</a:t>
            </a:r>
            <a:endParaRPr lang="en-US" sz="1050" dirty="0"/>
          </a:p>
        </p:txBody>
      </p:sp>
      <p:sp>
        <p:nvSpPr>
          <p:cNvPr id="21" name="Text 19"/>
          <p:cNvSpPr/>
          <p:nvPr/>
        </p:nvSpPr>
        <p:spPr>
          <a:xfrm>
            <a:off x="1874520" y="4736592"/>
            <a:ext cx="3749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80" dirty="0">
                <a:solidFill>
                  <a:srgbClr val="0F172A"/>
                </a:solidFill>
              </a:rPr>
              <a:t>最终分支两两不交</a:t>
            </a:r>
            <a:endParaRPr lang="en-US" sz="1280" dirty="0"/>
          </a:p>
        </p:txBody>
      </p:sp>
      <p:sp>
        <p:nvSpPr>
          <p:cNvPr id="22" name="Text 20"/>
          <p:cNvSpPr/>
          <p:nvPr/>
        </p:nvSpPr>
        <p:spPr>
          <a:xfrm>
            <a:off x="6446520" y="1463040"/>
            <a:ext cx="4754880" cy="2011680"/>
          </a:xfrm>
          <a:prstGeom prst="rect">
            <a:avLst/>
          </a:prstGeom>
          <a:solidFill>
            <a:srgbClr val="111827"/>
          </a:solidFill>
          <a:ln w="12700">
            <a:solidFill>
              <a:srgbClr val="1F2937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indent="0" marL="0">
              <a:buNone/>
            </a:pPr>
            <a:r>
              <a:rPr lang="en-US" sz="118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ParametricQS:-VerifySystem(</a:t>
            </a:r>
            <a:endParaRPr lang="en-US" sz="1180" dirty="0"/>
          </a:p>
          <a:p>
            <a:pPr indent="0" marL="0">
              <a:buNone/>
            </a:pPr>
            <a:r>
              <a:rPr lang="en-US" sz="118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resultData,</a:t>
            </a:r>
            <a:endParaRPr lang="en-US" sz="1180" dirty="0"/>
          </a:p>
          <a:p>
            <a:pPr indent="0" marL="0">
              <a:buNone/>
            </a:pPr>
            <a:r>
              <a:rPr lang="en-US" sz="118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':-verifyCGS'=true,</a:t>
            </a:r>
            <a:endParaRPr lang="en-US" sz="1180" dirty="0"/>
          </a:p>
          <a:p>
            <a:pPr indent="0" marL="0">
              <a:buNone/>
            </a:pPr>
            <a:r>
              <a:rPr lang="en-US" sz="118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':-fullDeterminant'=false,</a:t>
            </a:r>
            <a:endParaRPr lang="en-US" sz="1180" dirty="0"/>
          </a:p>
          <a:p>
            <a:pPr indent="0" marL="0">
              <a:buNone/>
            </a:pPr>
            <a:r>
              <a:rPr lang="en-US" sz="118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':-checkFinalDisjointness'=true,</a:t>
            </a:r>
            <a:endParaRPr lang="en-US" sz="1180" dirty="0"/>
          </a:p>
          <a:p>
            <a:pPr indent="0" marL="0">
              <a:buNone/>
            </a:pPr>
            <a:r>
              <a:rPr lang="en-US" sz="118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':-printLog'=false</a:t>
            </a:r>
            <a:endParaRPr lang="en-US" sz="1180" dirty="0"/>
          </a:p>
          <a:p>
            <a:pPr indent="0" marL="0">
              <a:buNone/>
            </a:pPr>
            <a:r>
              <a:rPr lang="en-US" sz="118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):</a:t>
            </a:r>
            <a:endParaRPr lang="en-US" sz="1180" dirty="0"/>
          </a:p>
        </p:txBody>
      </p:sp>
      <p:sp>
        <p:nvSpPr>
          <p:cNvPr id="23" name="Shape 21"/>
          <p:cNvSpPr/>
          <p:nvPr/>
        </p:nvSpPr>
        <p:spPr>
          <a:xfrm>
            <a:off x="6446520" y="4069080"/>
            <a:ext cx="4754880" cy="1051560"/>
          </a:xfrm>
          <a:prstGeom prst="roundRect">
            <a:avLst>
              <a:gd name="adj" fmla="val 6957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6766560" y="4425696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0F172A"/>
                </a:solidFill>
              </a:rPr>
              <a:t>fullDeterminant=true 会直接展开 det(M)，最强但可能很慢。</a:t>
            </a:r>
            <a:endParaRPr lang="en-US" sz="1350" dirty="0"/>
          </a:p>
        </p:txBody>
      </p:sp>
      <p:sp>
        <p:nvSpPr>
          <p:cNvPr id="25" name="Text 23"/>
          <p:cNvSpPr/>
          <p:nvPr/>
        </p:nvSpPr>
        <p:spPr>
          <a:xfrm>
            <a:off x="9784080" y="6510528"/>
            <a:ext cx="1874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64748B"/>
                </a:solidFill>
              </a:rPr>
              <a:t>ParametricQS 1.0.0 · 11</a:t>
            </a:r>
            <a:endParaRPr lang="en-US" sz="7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 w="12700">
            <a:solidFill>
              <a:srgbClr val="F7F9FC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>
                <a:alpha val="0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281160" y="109728"/>
            <a:ext cx="2514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dirty="0">
                <a:solidFill>
                  <a:srgbClr val="47556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Branch 树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502920" y="411480"/>
            <a:ext cx="90525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0F172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Branch 父子关系怎么看？</a:t>
            </a:r>
            <a:endParaRPr lang="en-US" sz="2500" dirty="0"/>
          </a:p>
        </p:txBody>
      </p:sp>
      <p:sp>
        <p:nvSpPr>
          <p:cNvPr id="6" name="Text 4"/>
          <p:cNvSpPr/>
          <p:nvPr/>
        </p:nvSpPr>
        <p:spPr>
          <a:xfrm>
            <a:off x="530352" y="896112"/>
            <a:ext cx="87782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475569"/>
                </a:solidFill>
              </a:rPr>
              <a:t>树表示构造谱系；最终分支仍然是不交的。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868680" y="1508760"/>
            <a:ext cx="4754880" cy="1508760"/>
          </a:xfrm>
          <a:prstGeom prst="rect">
            <a:avLst/>
          </a:prstGeom>
          <a:solidFill>
            <a:srgbClr val="111827"/>
          </a:solidFill>
          <a:ln w="12700">
            <a:solidFill>
              <a:srgbClr val="1F2937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indent="0" marL="0">
              <a:buNone/>
            </a:pPr>
            <a:r>
              <a:rPr lang="en-US" sz="14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ROOT</a:t>
            </a:r>
            <a:endParaRPr lang="en-US" sz="1420" dirty="0"/>
          </a:p>
          <a:p>
            <a:pPr indent="0" marL="0">
              <a:buNone/>
            </a:pPr>
            <a:r>
              <a:rPr lang="en-US" sz="14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+- Branch 0 [NOT UNIMODULAR]</a:t>
            </a:r>
            <a:endParaRPr lang="en-US" sz="1420" dirty="0"/>
          </a:p>
          <a:p>
            <a:pPr indent="0" marL="0">
              <a:buNone/>
            </a:pPr>
            <a:r>
              <a:rPr lang="en-US" sz="14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+- Branch 1 [UNIMODULAR]</a:t>
            </a:r>
            <a:endParaRPr lang="en-US" sz="1420" dirty="0"/>
          </a:p>
          <a:p>
            <a:pPr indent="0" marL="0">
              <a:buNone/>
            </a:pPr>
            <a:r>
              <a:rPr lang="en-US" sz="14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+- Det(M1)=0 -&gt; Branch 2 [UNIMODULAR]</a:t>
            </a:r>
            <a:endParaRPr lang="en-US" sz="1420" dirty="0"/>
          </a:p>
        </p:txBody>
      </p:sp>
      <p:sp>
        <p:nvSpPr>
          <p:cNvPr id="8" name="Shape 6"/>
          <p:cNvSpPr/>
          <p:nvPr/>
        </p:nvSpPr>
        <p:spPr>
          <a:xfrm>
            <a:off x="5989320" y="1417320"/>
            <a:ext cx="516636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309360" y="1755648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D4ED8"/>
                </a:solidFill>
              </a:rPr>
              <a:t>含义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7269480" y="1664208"/>
            <a:ext cx="3520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80" dirty="0">
                <a:solidFill>
                  <a:srgbClr val="0F172A"/>
                </a:solidFill>
              </a:rPr>
              <a:t>Branch 2 来自 Branch 1 构造中剩下的 d=0 异常区域；不是最终集合包含关系。</a:t>
            </a:r>
            <a:endParaRPr lang="en-US" sz="1380" dirty="0"/>
          </a:p>
        </p:txBody>
      </p:sp>
      <p:sp>
        <p:nvSpPr>
          <p:cNvPr id="11" name="Text 9"/>
          <p:cNvSpPr/>
          <p:nvPr/>
        </p:nvSpPr>
        <p:spPr>
          <a:xfrm>
            <a:off x="5989320" y="3063240"/>
            <a:ext cx="5166360" cy="1005840"/>
          </a:xfrm>
          <a:prstGeom prst="rect">
            <a:avLst/>
          </a:prstGeom>
          <a:solidFill>
            <a:srgbClr val="111827"/>
          </a:solidFill>
          <a:ln w="12700">
            <a:solidFill>
              <a:srgbClr val="1F2937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ParametricQS:-PrintBranchTree(</a:t>
            </a:r>
            <a:endParaRPr lang="en-US" sz="1250" dirty="0"/>
          </a:p>
          <a:p>
            <a:pPr indent="0" marL="0">
              <a:buNone/>
            </a:pPr>
            <a:r>
              <a:rPr lang="en-US" sz="125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resultData,</a:t>
            </a:r>
            <a:endParaRPr lang="en-US" sz="1250" dirty="0"/>
          </a:p>
          <a:p>
            <a:pPr indent="0" marL="0">
              <a:buNone/>
            </a:pPr>
            <a:r>
              <a:rPr lang="en-US" sz="125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':-showConditions'=false</a:t>
            </a:r>
            <a:endParaRPr lang="en-US" sz="1250" dirty="0"/>
          </a:p>
          <a:p>
            <a:pPr indent="0" marL="0">
              <a:buNone/>
            </a:pPr>
            <a:r>
              <a:rPr lang="en-US" sz="125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):</a:t>
            </a:r>
            <a:endParaRPr lang="en-US" sz="1250" dirty="0"/>
          </a:p>
        </p:txBody>
      </p:sp>
      <p:sp>
        <p:nvSpPr>
          <p:cNvPr id="12" name="Shape 10"/>
          <p:cNvSpPr/>
          <p:nvPr/>
        </p:nvSpPr>
        <p:spPr>
          <a:xfrm>
            <a:off x="868680" y="3886200"/>
            <a:ext cx="4754880" cy="1188720"/>
          </a:xfrm>
          <a:prstGeom prst="roundRect">
            <a:avLst>
              <a:gd name="adj" fmla="val 6154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1143000" y="4251960"/>
            <a:ext cx="1828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59669"/>
                </a:solidFill>
              </a:rPr>
              <a:t>看完整内部构造树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1143000" y="4617720"/>
            <a:ext cx="4069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475569"/>
                </a:solidFill>
              </a:rPr>
              <a:t>使用 PrintTree，可显示 cgs-unimodular、prime-work、completion-leaf、exceptional-d-zero 等内部节点。</a:t>
            </a:r>
            <a:endParaRPr lang="en-US" sz="1250" dirty="0"/>
          </a:p>
        </p:txBody>
      </p:sp>
      <p:sp>
        <p:nvSpPr>
          <p:cNvPr id="15" name="Text 13"/>
          <p:cNvSpPr/>
          <p:nvPr/>
        </p:nvSpPr>
        <p:spPr>
          <a:xfrm>
            <a:off x="9784080" y="6510528"/>
            <a:ext cx="1874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64748B"/>
                </a:solidFill>
              </a:rPr>
              <a:t>ParametricQS 1.0.0 · 12</a:t>
            </a:r>
            <a:endParaRPr lang="en-US" sz="7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 w="12700">
            <a:solidFill>
              <a:srgbClr val="F7F9FC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>
                <a:alpha val="0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281160" y="109728"/>
            <a:ext cx="2514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dirty="0">
                <a:solidFill>
                  <a:srgbClr val="47556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示例与测试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502920" y="411480"/>
            <a:ext cx="90525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0F172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建议的运行顺序</a:t>
            </a:r>
            <a:endParaRPr lang="en-US" sz="2500" dirty="0"/>
          </a:p>
        </p:txBody>
      </p:sp>
      <p:sp>
        <p:nvSpPr>
          <p:cNvPr id="6" name="Text 4"/>
          <p:cNvSpPr/>
          <p:nvPr/>
        </p:nvSpPr>
        <p:spPr>
          <a:xfrm>
            <a:off x="530352" y="896112"/>
            <a:ext cx="87782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475569"/>
                </a:solidFill>
              </a:rPr>
              <a:t>先冒烟，再论文例，再按需要打开完整行列式验证。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914400" y="1371600"/>
            <a:ext cx="2011680" cy="868680"/>
          </a:xfrm>
          <a:prstGeom prst="rect">
            <a:avLst/>
          </a:prstGeom>
          <a:solidFill>
            <a:srgbClr val="DBEAFE"/>
          </a:solidFill>
          <a:ln>
            <a:solidFill>
              <a:srgbClr val="FFFFFF">
                <a:alpha val="0"/>
              </a:srgbClr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1D4ED8"/>
                </a:solidFill>
              </a:rPr>
              <a:t>1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1D4ED8"/>
                </a:solidFill>
              </a:rPr>
              <a:t>加载模板</a:t>
            </a:r>
            <a:endParaRPr lang="en-US" sz="1220" dirty="0"/>
          </a:p>
        </p:txBody>
      </p:sp>
      <p:sp>
        <p:nvSpPr>
          <p:cNvPr id="8" name="Text 6"/>
          <p:cNvSpPr/>
          <p:nvPr/>
        </p:nvSpPr>
        <p:spPr>
          <a:xfrm>
            <a:off x="3154680" y="166420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475569"/>
                </a:solidFill>
              </a:rPr>
              <a:t>→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3520440" y="1371600"/>
            <a:ext cx="2514600" cy="868680"/>
          </a:xfrm>
          <a:prstGeom prst="rect">
            <a:avLst/>
          </a:prstGeom>
          <a:solidFill>
            <a:srgbClr val="D1FAE5"/>
          </a:solidFill>
          <a:ln>
            <a:solidFill>
              <a:srgbClr val="FFFFFF">
                <a:alpha val="0"/>
              </a:srgbClr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059669"/>
                </a:solidFill>
              </a:rPr>
              <a:t>2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059669"/>
                </a:solidFill>
              </a:rPr>
              <a:t>smoke_one_parameter</a:t>
            </a:r>
            <a:endParaRPr lang="en-US" sz="1220" dirty="0"/>
          </a:p>
        </p:txBody>
      </p:sp>
      <p:sp>
        <p:nvSpPr>
          <p:cNvPr id="10" name="Text 8"/>
          <p:cNvSpPr/>
          <p:nvPr/>
        </p:nvSpPr>
        <p:spPr>
          <a:xfrm>
            <a:off x="6263640" y="166420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475569"/>
                </a:solidFill>
              </a:rPr>
              <a:t>→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6629400" y="1371600"/>
            <a:ext cx="2514600" cy="868680"/>
          </a:xfrm>
          <a:prstGeom prst="rect">
            <a:avLst/>
          </a:prstGeom>
          <a:solidFill>
            <a:srgbClr val="FEF3C7"/>
          </a:solidFill>
          <a:ln>
            <a:solidFill>
              <a:srgbClr val="FFFFFF">
                <a:alpha val="0"/>
              </a:srgbClr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D97706"/>
                </a:solidFill>
              </a:rPr>
              <a:t>3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D97706"/>
                </a:solidFill>
              </a:rPr>
              <a:t>paper_example_5_1</a:t>
            </a:r>
            <a:endParaRPr lang="en-US" sz="1220" dirty="0"/>
          </a:p>
        </p:txBody>
      </p:sp>
      <p:sp>
        <p:nvSpPr>
          <p:cNvPr id="12" name="Text 10"/>
          <p:cNvSpPr/>
          <p:nvPr/>
        </p:nvSpPr>
        <p:spPr>
          <a:xfrm>
            <a:off x="9372600" y="166420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475569"/>
                </a:solidFill>
              </a:rPr>
              <a:t>→</a:t>
            </a:r>
            <a:endParaRPr lang="en-US" sz="1700" dirty="0"/>
          </a:p>
        </p:txBody>
      </p:sp>
      <p:sp>
        <p:nvSpPr>
          <p:cNvPr id="13" name="Text 11"/>
          <p:cNvSpPr/>
          <p:nvPr/>
        </p:nvSpPr>
        <p:spPr>
          <a:xfrm>
            <a:off x="9738360" y="1371600"/>
            <a:ext cx="1508760" cy="868680"/>
          </a:xfrm>
          <a:prstGeom prst="rect">
            <a:avLst/>
          </a:prstGeom>
          <a:solidFill>
            <a:srgbClr val="FEE2E2"/>
          </a:solidFill>
          <a:ln>
            <a:solidFill>
              <a:srgbClr val="FFFFFF">
                <a:alpha val="0"/>
              </a:srgbClr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DC2626"/>
                </a:solidFill>
              </a:rPr>
              <a:t>4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DC2626"/>
                </a:solidFill>
              </a:rPr>
              <a:t>VerifySystem</a:t>
            </a:r>
            <a:endParaRPr lang="en-US" sz="1220" dirty="0"/>
          </a:p>
        </p:txBody>
      </p:sp>
      <p:sp>
        <p:nvSpPr>
          <p:cNvPr id="14" name="Text 12"/>
          <p:cNvSpPr/>
          <p:nvPr/>
        </p:nvSpPr>
        <p:spPr>
          <a:xfrm>
            <a:off x="914400" y="3063240"/>
            <a:ext cx="10332720" cy="1645920"/>
          </a:xfrm>
          <a:prstGeom prst="rect">
            <a:avLst/>
          </a:prstGeom>
          <a:solidFill>
            <a:srgbClr val="111827"/>
          </a:solidFill>
          <a:ln w="12700">
            <a:solidFill>
              <a:srgbClr val="1F2937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indent="0" marL="0">
              <a:buNone/>
            </a:pPr>
            <a:r>
              <a:rPr lang="en-US" sz="117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read "C:/ParametricQS_release_v1_0_0/examples/smoke_one_parameter.mpl":</a:t>
            </a:r>
            <a:endParaRPr lang="en-US" sz="1170" dirty="0"/>
          </a:p>
          <a:p>
            <a:pPr indent="0" marL="0">
              <a:buNone/>
            </a:pPr>
            <a:r>
              <a:rPr lang="en-US" sz="117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read "C:/ParametricQS_release_v1_0_0/examples/paper_example_5_1.mpl":</a:t>
            </a:r>
            <a:endParaRPr lang="en-US" sz="1170" dirty="0"/>
          </a:p>
          <a:p>
            <a:pPr indent="0" marL="0">
              <a:buNone/>
            </a:pPr>
            <a:endParaRPr lang="en-US" sz="1170" dirty="0"/>
          </a:p>
          <a:p>
            <a:pPr indent="0" marL="0">
              <a:buNone/>
            </a:pPr>
            <a:r>
              <a:rPr lang="en-US" sz="117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read "C:/ParametricQS_release_v1_0_0/tests/run_smoke_TEMPLATE.mpl":</a:t>
            </a:r>
            <a:endParaRPr lang="en-US" sz="1170" dirty="0"/>
          </a:p>
          <a:p>
            <a:pPr indent="0" marL="0">
              <a:buNone/>
            </a:pPr>
            <a:r>
              <a:rPr lang="en-US" sz="117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read "C:/ParametricQS_release_v1_0_0/tests/run_paper_example_TEMPLATE.mpl":</a:t>
            </a:r>
            <a:endParaRPr lang="en-US" sz="1170" dirty="0"/>
          </a:p>
        </p:txBody>
      </p:sp>
      <p:sp>
        <p:nvSpPr>
          <p:cNvPr id="15" name="Shape 13"/>
          <p:cNvSpPr/>
          <p:nvPr/>
        </p:nvSpPr>
        <p:spPr>
          <a:xfrm>
            <a:off x="914400" y="5166360"/>
            <a:ext cx="10332720" cy="594360"/>
          </a:xfrm>
          <a:prstGeom prst="roundRect">
            <a:avLst>
              <a:gd name="adj" fmla="val 12308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188720" y="5376672"/>
            <a:ext cx="9692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0F172A"/>
                </a:solidFill>
              </a:rPr>
              <a:t>测试模板里的路径需要先改成你的本地目录。</a:t>
            </a:r>
            <a:endParaRPr lang="en-US" sz="1350" dirty="0"/>
          </a:p>
        </p:txBody>
      </p:sp>
      <p:sp>
        <p:nvSpPr>
          <p:cNvPr id="17" name="Text 15"/>
          <p:cNvSpPr/>
          <p:nvPr/>
        </p:nvSpPr>
        <p:spPr>
          <a:xfrm>
            <a:off x="9784080" y="6510528"/>
            <a:ext cx="1874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64748B"/>
                </a:solidFill>
              </a:rPr>
              <a:t>ParametricQS 1.0.0 · 13</a:t>
            </a:r>
            <a:endParaRPr lang="en-US" sz="7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 w="12700">
            <a:solidFill>
              <a:srgbClr val="F7F9FC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>
                <a:alpha val="0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281160" y="109728"/>
            <a:ext cx="2514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dirty="0">
                <a:solidFill>
                  <a:srgbClr val="47556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发布注意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502920" y="411480"/>
            <a:ext cx="90525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0F172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发布版使用边界</a:t>
            </a:r>
            <a:endParaRPr lang="en-US" sz="2500" dirty="0"/>
          </a:p>
        </p:txBody>
      </p:sp>
      <p:sp>
        <p:nvSpPr>
          <p:cNvPr id="6" name="Text 4"/>
          <p:cNvSpPr/>
          <p:nvPr/>
        </p:nvSpPr>
        <p:spPr>
          <a:xfrm>
            <a:off x="530352" y="896112"/>
            <a:ext cx="87782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475569"/>
                </a:solidFill>
              </a:rPr>
              <a:t>当前版本面向 Q[U][X] 上的参数行完成；大例子以证书验证为主。</a:t>
            </a:r>
            <a:endParaRPr lang="en-US" sz="1150" dirty="0"/>
          </a:p>
        </p:txBody>
      </p:sp>
      <p:sp>
        <p:nvSpPr>
          <p:cNvPr id="7" name="Shape 5"/>
          <p:cNvSpPr/>
          <p:nvPr/>
        </p:nvSpPr>
        <p:spPr>
          <a:xfrm>
            <a:off x="868680" y="1417320"/>
            <a:ext cx="4846320" cy="3429000"/>
          </a:xfrm>
          <a:prstGeom prst="roundRect">
            <a:avLst>
              <a:gd name="adj" fmla="val 2133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6492240" y="1417320"/>
            <a:ext cx="4846320" cy="3429000"/>
          </a:xfrm>
          <a:prstGeom prst="roundRect">
            <a:avLst>
              <a:gd name="adj" fmla="val 2133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188720" y="1737360"/>
            <a:ext cx="685800" cy="274320"/>
          </a:xfrm>
          <a:prstGeom prst="rect">
            <a:avLst/>
          </a:prstGeom>
          <a:solidFill>
            <a:srgbClr val="059669"/>
          </a:solidFill>
          <a:ln>
            <a:solidFill>
              <a:srgbClr val="059669"/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适合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6812280" y="1737360"/>
            <a:ext cx="685800" cy="274320"/>
          </a:xfrm>
          <a:prstGeom prst="rect">
            <a:avLst/>
          </a:prstGeom>
          <a:solidFill>
            <a:srgbClr val="D97706"/>
          </a:solidFill>
          <a:ln>
            <a:solidFill>
              <a:srgbClr val="D97706"/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注意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1234440" y="2331720"/>
            <a:ext cx="4023360" cy="1600200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ctr">
            <a:normAutofit/>
          </a:bodyPr>
          <a:lstStyle/>
          <a:p>
            <a:r>
              <a:rPr lang="en-US" sz="1380" dirty="0">
                <a:solidFill>
                  <a:srgbClr val="0F172A"/>
                </a:solidFill>
              </a:rPr>
              <a:t>复现实验与算法验证</a:t>
            </a:r>
            <a:endParaRPr lang="en-US" sz="1380" dirty="0"/>
          </a:p>
          <a:p>
            <a:r>
              <a:rPr lang="en-US" sz="1380" dirty="0">
                <a:solidFill>
                  <a:srgbClr val="0F172A"/>
                </a:solidFill>
              </a:rPr>
              <a:t>查看参数分支与完成矩阵</a:t>
            </a:r>
            <a:endParaRPr lang="en-US" sz="1380" dirty="0"/>
          </a:p>
          <a:p>
            <a:r>
              <a:rPr lang="en-US" sz="1380" dirty="0">
                <a:solidFill>
                  <a:srgbClr val="0F172A"/>
                </a:solidFill>
              </a:rPr>
              <a:t>检查分支树和证书</a:t>
            </a:r>
            <a:endParaRPr lang="en-US" sz="1380" dirty="0"/>
          </a:p>
          <a:p>
            <a:r>
              <a:rPr lang="en-US" sz="1380" dirty="0">
                <a:solidFill>
                  <a:srgbClr val="0F172A"/>
                </a:solidFill>
              </a:rPr>
              <a:t>作为后续优化的稳定基线</a:t>
            </a:r>
            <a:endParaRPr lang="en-US" sz="1380" dirty="0"/>
          </a:p>
        </p:txBody>
      </p:sp>
      <p:sp>
        <p:nvSpPr>
          <p:cNvPr id="12" name="Text 10"/>
          <p:cNvSpPr/>
          <p:nvPr/>
        </p:nvSpPr>
        <p:spPr>
          <a:xfrm>
            <a:off x="6812280" y="2331720"/>
            <a:ext cx="4023360" cy="1600200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ctr">
            <a:normAutofit/>
          </a:bodyPr>
          <a:lstStyle/>
          <a:p>
            <a:r>
              <a:rPr lang="en-US" sz="1380" dirty="0">
                <a:solidFill>
                  <a:srgbClr val="0F172A"/>
                </a:solidFill>
              </a:rPr>
              <a:t>矩阵不保证最简或最低次数</a:t>
            </a:r>
            <a:endParaRPr lang="en-US" sz="1380" dirty="0"/>
          </a:p>
          <a:p>
            <a:r>
              <a:rPr lang="en-US" sz="1380" dirty="0">
                <a:solidFill>
                  <a:srgbClr val="0F172A"/>
                </a:solidFill>
              </a:rPr>
              <a:t>完整 det 展开可能很慢</a:t>
            </a:r>
            <a:endParaRPr lang="en-US" sz="1380" dirty="0"/>
          </a:p>
          <a:p>
            <a:r>
              <a:rPr lang="en-US" sz="1380" dirty="0">
                <a:solidFill>
                  <a:srgbClr val="0F172A"/>
                </a:solidFill>
              </a:rPr>
              <a:t>动态回归需在 Maple 环境运行</a:t>
            </a:r>
            <a:endParaRPr lang="en-US" sz="1380" dirty="0"/>
          </a:p>
          <a:p>
            <a:r>
              <a:rPr lang="en-US" sz="1380" dirty="0">
                <a:solidFill>
                  <a:srgbClr val="0F172A"/>
                </a:solidFill>
              </a:rPr>
              <a:t>依赖版本需匹配</a:t>
            </a:r>
            <a:endParaRPr lang="en-US" sz="1380" dirty="0"/>
          </a:p>
        </p:txBody>
      </p:sp>
      <p:sp>
        <p:nvSpPr>
          <p:cNvPr id="13" name="Text 11"/>
          <p:cNvSpPr/>
          <p:nvPr/>
        </p:nvSpPr>
        <p:spPr>
          <a:xfrm>
            <a:off x="914400" y="5486400"/>
            <a:ext cx="10424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D4ED8"/>
                </a:solidFill>
              </a:rPr>
              <a:t>推荐入口：README_CN.md → QUICKSTART_CN.md → examples/ → API_REFERENCE_CN.md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9784080" y="6510528"/>
            <a:ext cx="1874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64748B"/>
                </a:solidFill>
              </a:rPr>
              <a:t>ParametricQS 1.0.0 · 14</a:t>
            </a:r>
            <a:endParaRPr lang="en-US" sz="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 w="12700">
            <a:solidFill>
              <a:srgbClr val="F7F9FC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>
                <a:alpha val="0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281160" y="109728"/>
            <a:ext cx="2514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dirty="0">
                <a:solidFill>
                  <a:srgbClr val="47556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问题定位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502920" y="411480"/>
            <a:ext cx="90525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0F172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这个包解决什么问题？</a:t>
            </a:r>
            <a:endParaRPr lang="en-US" sz="2500" dirty="0"/>
          </a:p>
        </p:txBody>
      </p:sp>
      <p:sp>
        <p:nvSpPr>
          <p:cNvPr id="6" name="Text 4"/>
          <p:cNvSpPr/>
          <p:nvPr/>
        </p:nvSpPr>
        <p:spPr>
          <a:xfrm>
            <a:off x="530352" y="896112"/>
            <a:ext cx="87782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475569"/>
                </a:solidFill>
              </a:rPr>
              <a:t>输入一个带参数的多项式行，输出按参数分支划分的完成矩阵系统。</a:t>
            </a:r>
            <a:endParaRPr lang="en-US" sz="1150" dirty="0"/>
          </a:p>
        </p:txBody>
      </p:sp>
      <p:sp>
        <p:nvSpPr>
          <p:cNvPr id="7" name="Shape 5"/>
          <p:cNvSpPr/>
          <p:nvPr/>
        </p:nvSpPr>
        <p:spPr>
          <a:xfrm>
            <a:off x="640080" y="1417320"/>
            <a:ext cx="3657600" cy="3246120"/>
          </a:xfrm>
          <a:prstGeom prst="roundRect">
            <a:avLst>
              <a:gd name="adj" fmla="val 2254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4526280" y="1417320"/>
            <a:ext cx="3063240" cy="3246120"/>
          </a:xfrm>
          <a:prstGeom prst="roundRect">
            <a:avLst>
              <a:gd name="adj" fmla="val 2388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7818120" y="1417320"/>
            <a:ext cx="3657600" cy="3246120"/>
          </a:xfrm>
          <a:prstGeom prst="roundRect">
            <a:avLst>
              <a:gd name="adj" fmla="val 2254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960120" y="1691640"/>
            <a:ext cx="685800" cy="292608"/>
          </a:xfrm>
          <a:prstGeom prst="rect">
            <a:avLst/>
          </a:prstGeom>
          <a:solidFill>
            <a:srgbClr val="1D4ED8"/>
          </a:solidFill>
          <a:ln>
            <a:solidFill>
              <a:srgbClr val="1D4ED8"/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输入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4846320" y="1691640"/>
            <a:ext cx="777240" cy="292608"/>
          </a:xfrm>
          <a:prstGeom prst="rect">
            <a:avLst/>
          </a:prstGeom>
          <a:solidFill>
            <a:srgbClr val="059669"/>
          </a:solidFill>
          <a:ln>
            <a:solidFill>
              <a:srgbClr val="059669"/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分支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8138160" y="1691640"/>
            <a:ext cx="777240" cy="292608"/>
          </a:xfrm>
          <a:prstGeom prst="rect">
            <a:avLst/>
          </a:prstGeom>
          <a:solidFill>
            <a:srgbClr val="D97706"/>
          </a:solidFill>
          <a:ln>
            <a:solidFill>
              <a:srgbClr val="D97706"/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输出</a:t>
            </a:r>
            <a:endParaRPr lang="en-US" sz="1050" dirty="0"/>
          </a:p>
        </p:txBody>
      </p:sp>
      <p:sp>
        <p:nvSpPr>
          <p:cNvPr id="13" name="Text 11"/>
          <p:cNvSpPr/>
          <p:nvPr/>
        </p:nvSpPr>
        <p:spPr>
          <a:xfrm>
            <a:off x="914400" y="2286000"/>
            <a:ext cx="3108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F172A"/>
                </a:solidFill>
              </a:rPr>
              <a:t>f(U,X) ∈ Q[U][X]^m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914400" y="2743200"/>
            <a:ext cx="31089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dirty="0">
                <a:solidFill>
                  <a:srgbClr val="475569"/>
                </a:solidFill>
              </a:rPr>
              <a:t>变量 X 与参数 U 分开给出</a:t>
            </a:r>
            <a:endParaRPr lang="en-US" sz="1250" dirty="0"/>
          </a:p>
        </p:txBody>
      </p:sp>
      <p:sp>
        <p:nvSpPr>
          <p:cNvPr id="15" name="Text 13"/>
          <p:cNvSpPr/>
          <p:nvPr/>
        </p:nvSpPr>
        <p:spPr>
          <a:xfrm>
            <a:off x="4800600" y="2240280"/>
            <a:ext cx="2468880" cy="1645920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ctr">
            <a:normAutofit/>
          </a:bodyPr>
          <a:lstStyle/>
          <a:p>
            <a:r>
              <a:rPr lang="en-US" sz="1350" dirty="0">
                <a:solidFill>
                  <a:srgbClr val="0F172A"/>
                </a:solidFill>
              </a:rPr>
              <a:t>CGS 判断何时幺模</a:t>
            </a:r>
            <a:endParaRPr lang="en-US" sz="1350" dirty="0"/>
          </a:p>
          <a:p>
            <a:r>
              <a:rPr lang="en-US" sz="1350" dirty="0">
                <a:solidFill>
                  <a:srgbClr val="0F172A"/>
                </a:solidFill>
              </a:rPr>
              <a:t>素分解构造函数域</a:t>
            </a:r>
            <a:endParaRPr lang="en-US" sz="1350" dirty="0"/>
          </a:p>
          <a:p>
            <a:r>
              <a:rPr lang="en-US" sz="1350" dirty="0">
                <a:solidFill>
                  <a:srgbClr val="0F172A"/>
                </a:solidFill>
              </a:rPr>
              <a:t>d=0 异常区域递归</a:t>
            </a:r>
            <a:endParaRPr lang="en-US" sz="1350" dirty="0"/>
          </a:p>
        </p:txBody>
      </p:sp>
      <p:sp>
        <p:nvSpPr>
          <p:cNvPr id="16" name="Text 14"/>
          <p:cNvSpPr/>
          <p:nvPr/>
        </p:nvSpPr>
        <p:spPr>
          <a:xfrm>
            <a:off x="8183880" y="2176272"/>
            <a:ext cx="2926080" cy="960120"/>
          </a:xfrm>
          <a:prstGeom prst="rect">
            <a:avLst/>
          </a:prstGeom>
          <a:solidFill>
            <a:srgbClr val="FFFFFF"/>
          </a:solidFill>
          <a:ln>
            <a:solidFill>
              <a:srgbClr val="E2E8F0"/>
            </a:solidFill>
          </a:ln>
        </p:spPr>
        <p:txBody>
          <a:bodyPr wrap="square" lIns="381" tIns="381" rIns="381" bIns="381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D97706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Branch 0: not unimodular</a:t>
            </a:r>
            <a:endParaRPr lang="en-US" sz="1300" dirty="0"/>
          </a:p>
          <a:p>
            <a:pPr algn="ctr" indent="0" marL="0">
              <a:buNone/>
            </a:pPr>
            <a:r>
              <a:rPr lang="en-US" sz="1300" b="1" dirty="0">
                <a:solidFill>
                  <a:srgbClr val="D97706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Branch i: Mᵢ, det(Mᵢ)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914400" y="5074920"/>
            <a:ext cx="10378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50" dirty="0">
                <a:solidFill>
                  <a:srgbClr val="0F172A"/>
                </a:solidFill>
              </a:rPr>
              <a:t>目标：每个可完成分支上，Mᵢ 的第一行是 f，且 det(Mᵢ) 在该分支不为零。</a:t>
            </a:r>
            <a:endParaRPr lang="en-US" sz="1550" dirty="0"/>
          </a:p>
        </p:txBody>
      </p:sp>
      <p:sp>
        <p:nvSpPr>
          <p:cNvPr id="18" name="Text 16"/>
          <p:cNvSpPr/>
          <p:nvPr/>
        </p:nvSpPr>
        <p:spPr>
          <a:xfrm>
            <a:off x="9784080" y="6510528"/>
            <a:ext cx="1874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64748B"/>
                </a:solidFill>
              </a:rPr>
              <a:t>ParametricQS 1.0.0 · 2</a:t>
            </a:r>
            <a:endParaRPr lang="en-US" sz="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 w="12700">
            <a:solidFill>
              <a:srgbClr val="F7F9FC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>
                <a:alpha val="0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281160" y="109728"/>
            <a:ext cx="2514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dirty="0">
                <a:solidFill>
                  <a:srgbClr val="47556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发布包结构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502920" y="411480"/>
            <a:ext cx="90525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0F172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发布包里有什么？</a:t>
            </a:r>
            <a:endParaRPr lang="en-US" sz="2500" dirty="0"/>
          </a:p>
        </p:txBody>
      </p:sp>
      <p:sp>
        <p:nvSpPr>
          <p:cNvPr id="6" name="Text 4"/>
          <p:cNvSpPr/>
          <p:nvPr/>
        </p:nvSpPr>
        <p:spPr>
          <a:xfrm>
            <a:off x="530352" y="896112"/>
            <a:ext cx="87782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475569"/>
                </a:solidFill>
              </a:rPr>
              <a:t>主程序、示例、测试模板、静态检查和 slides 都在同一个目录里。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731520" y="1417320"/>
            <a:ext cx="4617720" cy="4434840"/>
          </a:xfrm>
          <a:prstGeom prst="rect">
            <a:avLst/>
          </a:prstGeom>
          <a:solidFill>
            <a:srgbClr val="111827"/>
          </a:solidFill>
          <a:ln w="12700">
            <a:solidFill>
              <a:srgbClr val="1F2937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indent="0" marL="0">
              <a:buNone/>
            </a:pPr>
            <a:r>
              <a:rPr lang="en-US" sz="12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ParametricQS_release_v1_0_0/</a:t>
            </a:r>
            <a:endParaRPr lang="en-US" sz="1220" dirty="0"/>
          </a:p>
          <a:p>
            <a:pPr indent="0" marL="0">
              <a:buNone/>
            </a:pPr>
            <a:r>
              <a:rPr lang="en-US" sz="12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ParametricQS.mpl</a:t>
            </a:r>
            <a:endParaRPr lang="en-US" sz="1220" dirty="0"/>
          </a:p>
          <a:p>
            <a:pPr indent="0" marL="0">
              <a:buNone/>
            </a:pPr>
            <a:r>
              <a:rPr lang="en-US" sz="12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load_with_dependencies_TEMPLATE.mpl</a:t>
            </a:r>
            <a:endParaRPr lang="en-US" sz="1220" dirty="0"/>
          </a:p>
          <a:p>
            <a:pPr indent="0" marL="0">
              <a:buNone/>
            </a:pPr>
            <a:r>
              <a:rPr lang="en-US" sz="12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QUICKSTART_CN.md</a:t>
            </a:r>
            <a:endParaRPr lang="en-US" sz="1220" dirty="0"/>
          </a:p>
          <a:p>
            <a:pPr indent="0" marL="0">
              <a:buNone/>
            </a:pPr>
            <a:r>
              <a:rPr lang="en-US" sz="12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API_REFERENCE_CN.md</a:t>
            </a:r>
            <a:endParaRPr lang="en-US" sz="1220" dirty="0"/>
          </a:p>
          <a:p>
            <a:pPr indent="0" marL="0">
              <a:buNone/>
            </a:pPr>
            <a:r>
              <a:rPr lang="en-US" sz="12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RELEASE_NOTES_CN.md</a:t>
            </a:r>
            <a:endParaRPr lang="en-US" sz="1220" dirty="0"/>
          </a:p>
          <a:p>
            <a:pPr indent="0" marL="0">
              <a:buNone/>
            </a:pPr>
            <a:r>
              <a:rPr lang="en-US" sz="12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docs/ParametricQS_help_slides_v1_0_0.pptx</a:t>
            </a:r>
            <a:endParaRPr lang="en-US" sz="1220" dirty="0"/>
          </a:p>
          <a:p>
            <a:pPr indent="0" marL="0">
              <a:buNone/>
            </a:pPr>
            <a:r>
              <a:rPr lang="en-US" sz="12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examples/</a:t>
            </a:r>
            <a:endParaRPr lang="en-US" sz="1220" dirty="0"/>
          </a:p>
          <a:p>
            <a:pPr indent="0" marL="0">
              <a:buNone/>
            </a:pPr>
            <a:r>
              <a:rPr lang="en-US" sz="12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tests/</a:t>
            </a:r>
            <a:endParaRPr lang="en-US" sz="1220" dirty="0"/>
          </a:p>
          <a:p>
            <a:pPr indent="0" marL="0">
              <a:buNone/>
            </a:pPr>
            <a:r>
              <a:rPr lang="en-US" sz="12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tools/</a:t>
            </a:r>
            <a:endParaRPr lang="en-US" sz="1220" dirty="0"/>
          </a:p>
          <a:p>
            <a:pPr indent="0" marL="0">
              <a:buNone/>
            </a:pPr>
            <a:r>
              <a:rPr lang="en-US" sz="12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MANIFEST.sha256</a:t>
            </a:r>
            <a:endParaRPr lang="en-US" sz="1220" dirty="0"/>
          </a:p>
        </p:txBody>
      </p:sp>
      <p:sp>
        <p:nvSpPr>
          <p:cNvPr id="8" name="Shape 6"/>
          <p:cNvSpPr/>
          <p:nvPr/>
        </p:nvSpPr>
        <p:spPr>
          <a:xfrm>
            <a:off x="5715000" y="1554480"/>
            <a:ext cx="5532120" cy="1005840"/>
          </a:xfrm>
          <a:prstGeom prst="roundRect">
            <a:avLst>
              <a:gd name="adj" fmla="val 7273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5715000" y="2788920"/>
            <a:ext cx="5532120" cy="1005840"/>
          </a:xfrm>
          <a:prstGeom prst="roundRect">
            <a:avLst>
              <a:gd name="adj" fmla="val 7273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715000" y="4023360"/>
            <a:ext cx="5532120" cy="1005840"/>
          </a:xfrm>
          <a:prstGeom prst="roundRect">
            <a:avLst>
              <a:gd name="adj" fmla="val 7273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5989320" y="1801368"/>
            <a:ext cx="640080" cy="274320"/>
          </a:xfrm>
          <a:prstGeom prst="rect">
            <a:avLst/>
          </a:prstGeom>
          <a:solidFill>
            <a:srgbClr val="1D4ED8"/>
          </a:solidFill>
          <a:ln>
            <a:solidFill>
              <a:srgbClr val="1D4ED8"/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核心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6812280" y="1773936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0F172A"/>
                </a:solidFill>
              </a:rPr>
              <a:t>ParametricQS.mpl：唯一需要 read 的集成层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5989320" y="3035808"/>
            <a:ext cx="640080" cy="274320"/>
          </a:xfrm>
          <a:prstGeom prst="rect">
            <a:avLst/>
          </a:prstGeom>
          <a:solidFill>
            <a:srgbClr val="059669"/>
          </a:solidFill>
          <a:ln>
            <a:solidFill>
              <a:srgbClr val="059669"/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示例</a:t>
            </a:r>
            <a:endParaRPr lang="en-US" sz="1050" dirty="0"/>
          </a:p>
        </p:txBody>
      </p:sp>
      <p:sp>
        <p:nvSpPr>
          <p:cNvPr id="14" name="Text 12"/>
          <p:cNvSpPr/>
          <p:nvPr/>
        </p:nvSpPr>
        <p:spPr>
          <a:xfrm>
            <a:off x="6812280" y="3008376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0F172A"/>
                </a:solidFill>
              </a:rPr>
              <a:t>smoke_one_parameter.mpl 与 paper_example_5_1.mpl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5989320" y="4270248"/>
            <a:ext cx="640080" cy="274320"/>
          </a:xfrm>
          <a:prstGeom prst="rect">
            <a:avLst/>
          </a:prstGeom>
          <a:solidFill>
            <a:srgbClr val="D97706"/>
          </a:solidFill>
          <a:ln>
            <a:solidFill>
              <a:srgbClr val="D97706"/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检查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6812280" y="4242816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0F172A"/>
                </a:solidFill>
              </a:rPr>
              <a:t>静态结构、受保护名、选项标签、依赖 API 契约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9784080" y="6510528"/>
            <a:ext cx="1874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64748B"/>
                </a:solidFill>
              </a:rPr>
              <a:t>ParametricQS 1.0.0 · 3</a:t>
            </a:r>
            <a:endParaRPr lang="en-US" sz="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 w="12700">
            <a:solidFill>
              <a:srgbClr val="F7F9FC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>
                <a:alpha val="0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281160" y="109728"/>
            <a:ext cx="2514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dirty="0">
                <a:solidFill>
                  <a:srgbClr val="47556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安装加载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502920" y="411480"/>
            <a:ext cx="90525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0F172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三步加载</a:t>
            </a:r>
            <a:endParaRPr lang="en-US" sz="2500" dirty="0"/>
          </a:p>
        </p:txBody>
      </p:sp>
      <p:sp>
        <p:nvSpPr>
          <p:cNvPr id="6" name="Text 4"/>
          <p:cNvSpPr/>
          <p:nvPr/>
        </p:nvSpPr>
        <p:spPr>
          <a:xfrm>
            <a:off x="530352" y="896112"/>
            <a:ext cx="87782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475569"/>
                </a:solidFill>
              </a:rPr>
              <a:t>只需要编辑三个根目录路径；依赖库源码不需要改。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777240" y="1463040"/>
            <a:ext cx="2468880" cy="868680"/>
          </a:xfrm>
          <a:prstGeom prst="rect">
            <a:avLst/>
          </a:prstGeom>
          <a:solidFill>
            <a:srgbClr val="DBEAFE"/>
          </a:solidFill>
          <a:ln>
            <a:solidFill>
              <a:srgbClr val="FFFFFF">
                <a:alpha val="0"/>
              </a:srgbClr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1D4ED8"/>
                </a:solidFill>
              </a:rPr>
              <a:t>1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1D4ED8"/>
                </a:solidFill>
              </a:rPr>
              <a:t>解压三目录</a:t>
            </a:r>
            <a:endParaRPr lang="en-US" sz="1220" dirty="0"/>
          </a:p>
        </p:txBody>
      </p:sp>
      <p:sp>
        <p:nvSpPr>
          <p:cNvPr id="8" name="Text 6"/>
          <p:cNvSpPr/>
          <p:nvPr/>
        </p:nvSpPr>
        <p:spPr>
          <a:xfrm>
            <a:off x="3429000" y="1764792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475569"/>
                </a:solidFill>
              </a:rPr>
              <a:t>→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3794760" y="1463040"/>
            <a:ext cx="2834640" cy="868680"/>
          </a:xfrm>
          <a:prstGeom prst="rect">
            <a:avLst/>
          </a:prstGeom>
          <a:solidFill>
            <a:srgbClr val="D1FAE5"/>
          </a:solidFill>
          <a:ln>
            <a:solidFill>
              <a:srgbClr val="FFFFFF">
                <a:alpha val="0"/>
              </a:srgbClr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059669"/>
                </a:solidFill>
              </a:rPr>
              <a:t>2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059669"/>
                </a:solidFill>
              </a:rPr>
              <a:t>编辑 PG/QS/PQS_ROOT</a:t>
            </a:r>
            <a:endParaRPr lang="en-US" sz="1220" dirty="0"/>
          </a:p>
        </p:txBody>
      </p:sp>
      <p:sp>
        <p:nvSpPr>
          <p:cNvPr id="10" name="Text 8"/>
          <p:cNvSpPr/>
          <p:nvPr/>
        </p:nvSpPr>
        <p:spPr>
          <a:xfrm>
            <a:off x="6812280" y="1764792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475569"/>
                </a:solidFill>
              </a:rPr>
              <a:t>→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7178040" y="1463040"/>
            <a:ext cx="2468880" cy="868680"/>
          </a:xfrm>
          <a:prstGeom prst="rect">
            <a:avLst/>
          </a:prstGeom>
          <a:solidFill>
            <a:srgbClr val="FEF3C7"/>
          </a:solidFill>
          <a:ln>
            <a:solidFill>
              <a:srgbClr val="FFFFFF">
                <a:alpha val="0"/>
              </a:srgbClr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D97706"/>
                </a:solidFill>
              </a:rPr>
              <a:t>3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D97706"/>
                </a:solidFill>
              </a:rPr>
              <a:t>read 模板加载</a:t>
            </a:r>
            <a:endParaRPr lang="en-US" sz="1220" dirty="0"/>
          </a:p>
        </p:txBody>
      </p:sp>
      <p:sp>
        <p:nvSpPr>
          <p:cNvPr id="12" name="Text 10"/>
          <p:cNvSpPr/>
          <p:nvPr/>
        </p:nvSpPr>
        <p:spPr>
          <a:xfrm>
            <a:off x="822960" y="2743200"/>
            <a:ext cx="7315200" cy="2971800"/>
          </a:xfrm>
          <a:prstGeom prst="rect">
            <a:avLst/>
          </a:prstGeom>
          <a:solidFill>
            <a:srgbClr val="111827"/>
          </a:solidFill>
          <a:ln w="12700">
            <a:solidFill>
              <a:srgbClr val="1F2937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indent="0" marL="0">
              <a:buNone/>
            </a:pPr>
            <a:r>
              <a:rPr lang="en-US" sz="12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PG_ROOT  := "C:/ParametricGroebner_Maple_v0_1_2":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QS_ROOT  := "C:/QSAlgorithmFF_release_v3_6_0":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PQS_ROOT := "C:/ParametricQS_release_v1_0_0":</a:t>
            </a:r>
            <a:endParaRPr lang="en-US" sz="1200" dirty="0"/>
          </a:p>
          <a:p>
            <a:pPr indent="0" marL="0">
              <a:buNone/>
            </a:pP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read cat(PG_ROOT,"/ParametricGroebner.mpl"):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currentdir(QS_ROOT): read "load_all.mpl":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read cat(PQS_ROOT,"/ParametricQS.mpl"):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ParametricQS:-About();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8458200" y="2743200"/>
            <a:ext cx="2971800" cy="1417320"/>
          </a:xfrm>
          <a:prstGeom prst="roundRect">
            <a:avLst>
              <a:gd name="adj" fmla="val 5161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8732520" y="2999232"/>
            <a:ext cx="594360" cy="256032"/>
          </a:xfrm>
          <a:prstGeom prst="rect">
            <a:avLst/>
          </a:prstGeom>
          <a:solidFill>
            <a:srgbClr val="DC2626"/>
          </a:solidFill>
          <a:ln>
            <a:solidFill>
              <a:srgbClr val="DC2626"/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注意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8732520" y="3474720"/>
            <a:ext cx="2468880" cy="502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1300" dirty="0">
                <a:solidFill>
                  <a:srgbClr val="0F172A"/>
                </a:solidFill>
              </a:rPr>
              <a:t>不要把 D、I、O 用作工作表变量；示例统一使用 resultData / verificationData。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9784080" y="6510528"/>
            <a:ext cx="1874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64748B"/>
                </a:solidFill>
              </a:rPr>
              <a:t>ParametricQS 1.0.0 · 4</a:t>
            </a:r>
            <a:endParaRPr lang="en-US" sz="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 w="12700">
            <a:solidFill>
              <a:srgbClr val="F7F9FC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>
                <a:alpha val="0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281160" y="109728"/>
            <a:ext cx="2514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dirty="0">
                <a:solidFill>
                  <a:srgbClr val="47556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算法流程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502920" y="411480"/>
            <a:ext cx="90525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0F172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算法主线：CGS → 函数域 QS → 拉回 → 异常递归</a:t>
            </a:r>
            <a:endParaRPr lang="en-US" sz="2500" dirty="0"/>
          </a:p>
        </p:txBody>
      </p:sp>
      <p:sp>
        <p:nvSpPr>
          <p:cNvPr id="6" name="Text 4"/>
          <p:cNvSpPr/>
          <p:nvPr/>
        </p:nvSpPr>
        <p:spPr>
          <a:xfrm>
            <a:off x="530352" y="896112"/>
            <a:ext cx="87782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475569"/>
                </a:solidFill>
              </a:rPr>
              <a:t>对应论文 Algorithm 1–2，代码里不改依赖，只组合公开接口。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594360" y="1828800"/>
            <a:ext cx="1828800" cy="868680"/>
          </a:xfrm>
          <a:prstGeom prst="rect">
            <a:avLst/>
          </a:prstGeom>
          <a:solidFill>
            <a:srgbClr val="DBEAFE"/>
          </a:solidFill>
          <a:ln>
            <a:solidFill>
              <a:srgbClr val="FFFFFF">
                <a:alpha val="0"/>
              </a:srgbClr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1D4ED8"/>
                </a:solidFill>
              </a:rPr>
              <a:t>CGS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1D4ED8"/>
                </a:solidFill>
              </a:rPr>
              <a:t>找幺模分支</a:t>
            </a:r>
            <a:endParaRPr lang="en-US" sz="1220" dirty="0"/>
          </a:p>
        </p:txBody>
      </p:sp>
      <p:sp>
        <p:nvSpPr>
          <p:cNvPr id="8" name="Text 6"/>
          <p:cNvSpPr/>
          <p:nvPr/>
        </p:nvSpPr>
        <p:spPr>
          <a:xfrm>
            <a:off x="2542032" y="212140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475569"/>
                </a:solidFill>
              </a:rPr>
              <a:t>→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2880360" y="1828800"/>
            <a:ext cx="1965960" cy="868680"/>
          </a:xfrm>
          <a:prstGeom prst="rect">
            <a:avLst/>
          </a:prstGeom>
          <a:solidFill>
            <a:srgbClr val="D1FAE5"/>
          </a:solidFill>
          <a:ln>
            <a:solidFill>
              <a:srgbClr val="FFFFFF">
                <a:alpha val="0"/>
              </a:srgbClr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059669"/>
                </a:solidFill>
              </a:rPr>
              <a:t>素分解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059669"/>
                </a:solidFill>
              </a:rPr>
              <a:t>V(E) irreducible</a:t>
            </a:r>
            <a:endParaRPr lang="en-US" sz="1220" dirty="0"/>
          </a:p>
        </p:txBody>
      </p:sp>
      <p:sp>
        <p:nvSpPr>
          <p:cNvPr id="10" name="Text 8"/>
          <p:cNvSpPr/>
          <p:nvPr/>
        </p:nvSpPr>
        <p:spPr>
          <a:xfrm>
            <a:off x="4983480" y="212140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475569"/>
                </a:solidFill>
              </a:rPr>
              <a:t>→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5349240" y="1828800"/>
            <a:ext cx="2240280" cy="868680"/>
          </a:xfrm>
          <a:prstGeom prst="rect">
            <a:avLst/>
          </a:prstGeom>
          <a:solidFill>
            <a:srgbClr val="FEF3C7"/>
          </a:solidFill>
          <a:ln>
            <a:solidFill>
              <a:srgbClr val="FFFFFF">
                <a:alpha val="0"/>
              </a:srgbClr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D97706"/>
                </a:solidFill>
              </a:rPr>
              <a:t>Frac(Q[U]/&lt;E&gt;)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D97706"/>
                </a:solidFill>
              </a:rPr>
              <a:t>普通 QS 完成</a:t>
            </a:r>
            <a:endParaRPr lang="en-US" sz="1220" dirty="0"/>
          </a:p>
        </p:txBody>
      </p:sp>
      <p:sp>
        <p:nvSpPr>
          <p:cNvPr id="12" name="Text 10"/>
          <p:cNvSpPr/>
          <p:nvPr/>
        </p:nvSpPr>
        <p:spPr>
          <a:xfrm>
            <a:off x="7699248" y="212140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475569"/>
                </a:solidFill>
              </a:rPr>
              <a:t>→</a:t>
            </a:r>
            <a:endParaRPr lang="en-US" sz="1700" dirty="0"/>
          </a:p>
        </p:txBody>
      </p:sp>
      <p:sp>
        <p:nvSpPr>
          <p:cNvPr id="13" name="Text 11"/>
          <p:cNvSpPr/>
          <p:nvPr/>
        </p:nvSpPr>
        <p:spPr>
          <a:xfrm>
            <a:off x="8046720" y="1828800"/>
            <a:ext cx="1828800" cy="868680"/>
          </a:xfrm>
          <a:prstGeom prst="rect">
            <a:avLst/>
          </a:prstGeom>
          <a:solidFill>
            <a:srgbClr val="E0F2FE"/>
          </a:solidFill>
          <a:ln>
            <a:solidFill>
              <a:srgbClr val="FFFFFF">
                <a:alpha val="0"/>
              </a:srgbClr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0EA5E9"/>
                </a:solidFill>
              </a:rPr>
              <a:t>清分母拉回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0EA5E9"/>
                </a:solidFill>
              </a:rPr>
              <a:t>得到 M,d</a:t>
            </a:r>
            <a:endParaRPr lang="en-US" sz="1220" dirty="0"/>
          </a:p>
        </p:txBody>
      </p:sp>
      <p:sp>
        <p:nvSpPr>
          <p:cNvPr id="14" name="Text 12"/>
          <p:cNvSpPr/>
          <p:nvPr/>
        </p:nvSpPr>
        <p:spPr>
          <a:xfrm>
            <a:off x="9985248" y="212140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475569"/>
                </a:solidFill>
              </a:rPr>
              <a:t>→</a:t>
            </a:r>
            <a:endParaRPr lang="en-US" sz="1700" dirty="0"/>
          </a:p>
        </p:txBody>
      </p:sp>
      <p:sp>
        <p:nvSpPr>
          <p:cNvPr id="15" name="Text 13"/>
          <p:cNvSpPr/>
          <p:nvPr/>
        </p:nvSpPr>
        <p:spPr>
          <a:xfrm>
            <a:off x="10287000" y="1828800"/>
            <a:ext cx="1325880" cy="868680"/>
          </a:xfrm>
          <a:prstGeom prst="rect">
            <a:avLst/>
          </a:prstGeom>
          <a:solidFill>
            <a:srgbClr val="FEE2E2"/>
          </a:solidFill>
          <a:ln>
            <a:solidFill>
              <a:srgbClr val="FFFFFF">
                <a:alpha val="0"/>
              </a:srgbClr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DC2626"/>
                </a:solidFill>
              </a:rPr>
              <a:t>d=0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DC2626"/>
                </a:solidFill>
              </a:rPr>
              <a:t>继续递归</a:t>
            </a:r>
            <a:endParaRPr lang="en-US" sz="1220" dirty="0"/>
          </a:p>
        </p:txBody>
      </p:sp>
      <p:sp>
        <p:nvSpPr>
          <p:cNvPr id="16" name="Shape 14"/>
          <p:cNvSpPr/>
          <p:nvPr/>
        </p:nvSpPr>
        <p:spPr>
          <a:xfrm>
            <a:off x="914400" y="3749040"/>
            <a:ext cx="448056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446520" y="3749040"/>
            <a:ext cx="448056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1143000" y="3977640"/>
            <a:ext cx="10058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59669"/>
                </a:solidFill>
              </a:rPr>
              <a:t>成功分支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2286000" y="3986784"/>
            <a:ext cx="2788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0F172A"/>
                </a:solidFill>
              </a:rPr>
              <a:t>V(E)  V(N ∪ {d}) 上，det(M)=d≠0</a:t>
            </a:r>
            <a:endParaRPr lang="en-US" sz="1350" dirty="0"/>
          </a:p>
        </p:txBody>
      </p:sp>
      <p:sp>
        <p:nvSpPr>
          <p:cNvPr id="20" name="Text 18"/>
          <p:cNvSpPr/>
          <p:nvPr/>
        </p:nvSpPr>
        <p:spPr>
          <a:xfrm>
            <a:off x="6675120" y="3977640"/>
            <a:ext cx="10058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DC2626"/>
                </a:solidFill>
              </a:rPr>
              <a:t>异常分支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7818120" y="3986784"/>
            <a:ext cx="2788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0F172A"/>
                </a:solidFill>
              </a:rPr>
              <a:t>V(E ∪ {d})  V(N) 继续素分解和 QS</a:t>
            </a:r>
            <a:endParaRPr lang="en-US" sz="1350" dirty="0"/>
          </a:p>
        </p:txBody>
      </p:sp>
      <p:sp>
        <p:nvSpPr>
          <p:cNvPr id="22" name="Text 20"/>
          <p:cNvSpPr/>
          <p:nvPr/>
        </p:nvSpPr>
        <p:spPr>
          <a:xfrm>
            <a:off x="9784080" y="6510528"/>
            <a:ext cx="1874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64748B"/>
                </a:solidFill>
              </a:rPr>
              <a:t>ParametricQS 1.0.0 · 5</a:t>
            </a:r>
            <a:endParaRPr lang="en-US" sz="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 w="12700">
            <a:solidFill>
              <a:srgbClr val="F7F9FC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>
                <a:alpha val="0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281160" y="109728"/>
            <a:ext cx="2514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dirty="0">
                <a:solidFill>
                  <a:srgbClr val="47556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最小例子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502920" y="411480"/>
            <a:ext cx="90525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0F172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最小运行例子</a:t>
            </a:r>
            <a:endParaRPr lang="en-US" sz="2500" dirty="0"/>
          </a:p>
        </p:txBody>
      </p:sp>
      <p:sp>
        <p:nvSpPr>
          <p:cNvPr id="6" name="Text 4"/>
          <p:cNvSpPr/>
          <p:nvPr/>
        </p:nvSpPr>
        <p:spPr>
          <a:xfrm>
            <a:off x="530352" y="896112"/>
            <a:ext cx="87782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475569"/>
                </a:solidFill>
              </a:rPr>
              <a:t>一参数行 f=[a*x, x+1]：a≠0 可完成，a=0 非幺模。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731520" y="1325880"/>
            <a:ext cx="5486400" cy="3931920"/>
          </a:xfrm>
          <a:prstGeom prst="rect">
            <a:avLst/>
          </a:prstGeom>
          <a:solidFill>
            <a:srgbClr val="111827"/>
          </a:solidFill>
          <a:ln w="12700">
            <a:solidFill>
              <a:srgbClr val="1F2937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indent="0" marL="0">
              <a:buNone/>
            </a:pPr>
            <a:r>
              <a:rPr lang="en-US" sz="11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unassign('x','a','f','resultData','verificationData'):</a:t>
            </a:r>
            <a:endParaRPr lang="en-US" sz="1100" dirty="0"/>
          </a:p>
          <a:p>
            <a:pPr indent="0" marL="0">
              <a:buNone/>
            </a:pP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f := [a*x,x+1]:</a:t>
            </a:r>
            <a:endParaRPr lang="en-US" sz="1100" dirty="0"/>
          </a:p>
          <a:p>
            <a:pPr indent="0" marL="0">
              <a:buNone/>
            </a:pP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resultData := ParametricQS:-CompleteSystem(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f,[x],[a],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':-verifyCGS'=true,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':-verifyLeaves'=true,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':-fullDeterminantVerification'=true,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':-qsTimeLimit'=600,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':-printLog'=false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):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6537960" y="1417320"/>
            <a:ext cx="4800600" cy="1143000"/>
          </a:xfrm>
          <a:prstGeom prst="roundRect">
            <a:avLst>
              <a:gd name="adj" fmla="val 6400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0" y="1737360"/>
            <a:ext cx="640080" cy="274320"/>
          </a:xfrm>
          <a:prstGeom prst="rect">
            <a:avLst/>
          </a:prstGeom>
          <a:solidFill>
            <a:srgbClr val="1D4ED8"/>
          </a:solidFill>
          <a:ln>
            <a:solidFill>
              <a:srgbClr val="1D4ED8"/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输出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7680960" y="1691640"/>
            <a:ext cx="3200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0F172A"/>
                </a:solidFill>
              </a:rPr>
              <a:t>用 PrintSummary 看 Branch 0 / Branch 1、矩阵 M₁ 和树。</a:t>
            </a:r>
            <a:endParaRPr lang="en-US" sz="1450" dirty="0"/>
          </a:p>
        </p:txBody>
      </p:sp>
      <p:sp>
        <p:nvSpPr>
          <p:cNvPr id="11" name="Text 9"/>
          <p:cNvSpPr/>
          <p:nvPr/>
        </p:nvSpPr>
        <p:spPr>
          <a:xfrm>
            <a:off x="6537960" y="2834640"/>
            <a:ext cx="4800600" cy="1463040"/>
          </a:xfrm>
          <a:prstGeom prst="rect">
            <a:avLst/>
          </a:prstGeom>
          <a:solidFill>
            <a:srgbClr val="111827"/>
          </a:solidFill>
          <a:ln w="12700">
            <a:solidFill>
              <a:srgbClr val="1F2937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indent="0" marL="0">
              <a:buNone/>
            </a:pPr>
            <a:r>
              <a:rPr lang="en-US" sz="12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ParametricQS:-PrintSummary(</a:t>
            </a:r>
            <a:endParaRPr lang="en-US" sz="1220" dirty="0"/>
          </a:p>
          <a:p>
            <a:pPr indent="0" marL="0">
              <a:buNone/>
            </a:pPr>
            <a:r>
              <a:rPr lang="en-US" sz="12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resultData,</a:t>
            </a:r>
            <a:endParaRPr lang="en-US" sz="1220" dirty="0"/>
          </a:p>
          <a:p>
            <a:pPr indent="0" marL="0">
              <a:buNone/>
            </a:pPr>
            <a:r>
              <a:rPr lang="en-US" sz="12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':-printMatrices'=true,</a:t>
            </a:r>
            <a:endParaRPr lang="en-US" sz="1220" dirty="0"/>
          </a:p>
          <a:p>
            <a:pPr indent="0" marL="0">
              <a:buNone/>
            </a:pPr>
            <a:r>
              <a:rPr lang="en-US" sz="12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':-showTree'=true</a:t>
            </a:r>
            <a:endParaRPr lang="en-US" sz="1220" dirty="0"/>
          </a:p>
          <a:p>
            <a:pPr indent="0" marL="0">
              <a:buNone/>
            </a:pPr>
            <a:r>
              <a:rPr lang="en-US" sz="122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):</a:t>
            </a:r>
            <a:endParaRPr lang="en-US" sz="1220" dirty="0"/>
          </a:p>
        </p:txBody>
      </p:sp>
      <p:sp>
        <p:nvSpPr>
          <p:cNvPr id="12" name="Shape 10"/>
          <p:cNvSpPr/>
          <p:nvPr/>
        </p:nvSpPr>
        <p:spPr>
          <a:xfrm>
            <a:off x="6537960" y="4709160"/>
            <a:ext cx="4800600" cy="777240"/>
          </a:xfrm>
          <a:prstGeom prst="roundRect">
            <a:avLst>
              <a:gd name="adj" fmla="val 9412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812280" y="4956048"/>
            <a:ext cx="42976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059669"/>
                </a:solidFill>
              </a:rPr>
              <a:t>完整脚本：examples/smoke_one_parameter.mpl</a:t>
            </a:r>
            <a:endParaRPr lang="en-US" sz="1350" dirty="0"/>
          </a:p>
        </p:txBody>
      </p:sp>
      <p:sp>
        <p:nvSpPr>
          <p:cNvPr id="14" name="Text 12"/>
          <p:cNvSpPr/>
          <p:nvPr/>
        </p:nvSpPr>
        <p:spPr>
          <a:xfrm>
            <a:off x="9784080" y="6510528"/>
            <a:ext cx="1874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64748B"/>
                </a:solidFill>
              </a:rPr>
              <a:t>ParametricQS 1.0.0 · 6</a:t>
            </a:r>
            <a:endParaRPr lang="en-US" sz="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 w="12700">
            <a:solidFill>
              <a:srgbClr val="F7F9FC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>
                <a:alpha val="0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281160" y="109728"/>
            <a:ext cx="2514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dirty="0">
                <a:solidFill>
                  <a:srgbClr val="47556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核心 API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502920" y="411480"/>
            <a:ext cx="90525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0F172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主接口与常用选项</a:t>
            </a:r>
            <a:endParaRPr lang="en-US" sz="2500" dirty="0"/>
          </a:p>
        </p:txBody>
      </p:sp>
      <p:sp>
        <p:nvSpPr>
          <p:cNvPr id="6" name="Text 4"/>
          <p:cNvSpPr/>
          <p:nvPr/>
        </p:nvSpPr>
        <p:spPr>
          <a:xfrm>
            <a:off x="530352" y="896112"/>
            <a:ext cx="87782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475569"/>
                </a:solidFill>
              </a:rPr>
              <a:t>先构造 resultData，再打印摘要，再验证 verificationData。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777240" y="1325880"/>
            <a:ext cx="5212080" cy="3063240"/>
          </a:xfrm>
          <a:prstGeom prst="rect">
            <a:avLst/>
          </a:prstGeom>
          <a:solidFill>
            <a:srgbClr val="111827"/>
          </a:solidFill>
          <a:ln w="12700">
            <a:solidFill>
              <a:srgbClr val="1F2937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indent="0" marL="0">
              <a:buNone/>
            </a:pPr>
            <a:r>
              <a:rPr lang="en-US" sz="113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resultData := ParametricQS:-CompleteSystem(</a:t>
            </a:r>
            <a:endParaRPr lang="en-US" sz="1130" dirty="0"/>
          </a:p>
          <a:p>
            <a:pPr indent="0" marL="0">
              <a:buNone/>
            </a:pPr>
            <a:r>
              <a:rPr lang="en-US" sz="113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f, X, U,</a:t>
            </a:r>
            <a:endParaRPr lang="en-US" sz="1130" dirty="0"/>
          </a:p>
          <a:p>
            <a:pPr indent="0" marL="0">
              <a:buNone/>
            </a:pPr>
            <a:r>
              <a:rPr lang="en-US" sz="113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':-verifyCGS'=true,</a:t>
            </a:r>
            <a:endParaRPr lang="en-US" sz="1130" dirty="0"/>
          </a:p>
          <a:p>
            <a:pPr indent="0" marL="0">
              <a:buNone/>
            </a:pPr>
            <a:r>
              <a:rPr lang="en-US" sz="113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':-verifyLeaves'=true,</a:t>
            </a:r>
            <a:endParaRPr lang="en-US" sz="1130" dirty="0"/>
          </a:p>
          <a:p>
            <a:pPr indent="0" marL="0">
              <a:buNone/>
            </a:pPr>
            <a:r>
              <a:rPr lang="en-US" sz="113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':-qsTimeLimit'=1200,</a:t>
            </a:r>
            <a:endParaRPr lang="en-US" sz="1130" dirty="0"/>
          </a:p>
          <a:p>
            <a:pPr indent="0" marL="0">
              <a:buNone/>
            </a:pPr>
            <a:r>
              <a:rPr lang="en-US" sz="113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':-qsUseHeuristics'=true,</a:t>
            </a:r>
            <a:endParaRPr lang="en-US" sz="1130" dirty="0"/>
          </a:p>
          <a:p>
            <a:pPr indent="0" marL="0">
              <a:buNone/>
            </a:pPr>
            <a:r>
              <a:rPr lang="en-US" sz="113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':-qsLocalMethod'="horrocks",</a:t>
            </a:r>
            <a:endParaRPr lang="en-US" sz="1130" dirty="0"/>
          </a:p>
          <a:p>
            <a:pPr indent="0" marL="0">
              <a:buNone/>
            </a:pPr>
            <a:r>
              <a:rPr lang="en-US" sz="113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':-printLog'=false</a:t>
            </a:r>
            <a:endParaRPr lang="en-US" sz="1130" dirty="0"/>
          </a:p>
          <a:p>
            <a:pPr indent="0" marL="0">
              <a:buNone/>
            </a:pPr>
            <a:r>
              <a:rPr lang="en-US" sz="113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):</a:t>
            </a:r>
            <a:endParaRPr lang="en-US" sz="1130" dirty="0"/>
          </a:p>
        </p:txBody>
      </p:sp>
      <p:sp>
        <p:nvSpPr>
          <p:cNvPr id="8" name="Shape 6"/>
          <p:cNvSpPr/>
          <p:nvPr/>
        </p:nvSpPr>
        <p:spPr>
          <a:xfrm>
            <a:off x="6355080" y="1325880"/>
            <a:ext cx="5074920" cy="3063240"/>
          </a:xfrm>
          <a:prstGeom prst="roundRect">
            <a:avLst>
              <a:gd name="adj" fmla="val 2388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629400" y="1627632"/>
            <a:ext cx="914400" cy="274320"/>
          </a:xfrm>
          <a:prstGeom prst="rect">
            <a:avLst/>
          </a:prstGeom>
          <a:solidFill>
            <a:srgbClr val="1D4ED8"/>
          </a:solidFill>
          <a:ln>
            <a:solidFill>
              <a:srgbClr val="1D4ED8"/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常用控制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6629400" y="2148840"/>
            <a:ext cx="4389120" cy="1645920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ctr">
            <a:normAutofit/>
          </a:bodyPr>
          <a:lstStyle/>
          <a:p>
            <a:r>
              <a:rPr lang="en-US" sz="1380" dirty="0">
                <a:solidFill>
                  <a:srgbClr val="0F172A"/>
                </a:solidFill>
              </a:rPr>
              <a:t>verifyCGS：构造时验证 CGS 分支</a:t>
            </a:r>
            <a:endParaRPr lang="en-US" sz="1380" dirty="0"/>
          </a:p>
          <a:p>
            <a:r>
              <a:rPr lang="en-US" sz="1380" dirty="0">
                <a:solidFill>
                  <a:srgbClr val="0F172A"/>
                </a:solidFill>
              </a:rPr>
              <a:t>verifyLeaves：验证每个完成叶子</a:t>
            </a:r>
            <a:endParaRPr lang="en-US" sz="1380" dirty="0"/>
          </a:p>
          <a:p>
            <a:r>
              <a:rPr lang="en-US" sz="1380" dirty="0">
                <a:solidFill>
                  <a:srgbClr val="0F172A"/>
                </a:solidFill>
              </a:rPr>
              <a:t>qsTimeLimit：限制每次 QS 调用</a:t>
            </a:r>
            <a:endParaRPr lang="en-US" sz="1380" dirty="0"/>
          </a:p>
          <a:p>
            <a:r>
              <a:rPr lang="en-US" sz="1380" dirty="0">
                <a:solidFill>
                  <a:srgbClr val="0F172A"/>
                </a:solidFill>
              </a:rPr>
              <a:t>maxDepth / maxNodes：限制异常递归规模</a:t>
            </a:r>
            <a:endParaRPr lang="en-US" sz="1380" dirty="0"/>
          </a:p>
        </p:txBody>
      </p:sp>
      <p:sp>
        <p:nvSpPr>
          <p:cNvPr id="11" name="Text 9"/>
          <p:cNvSpPr/>
          <p:nvPr/>
        </p:nvSpPr>
        <p:spPr>
          <a:xfrm>
            <a:off x="1417320" y="4754880"/>
            <a:ext cx="9326880" cy="1234440"/>
          </a:xfrm>
          <a:prstGeom prst="rect">
            <a:avLst/>
          </a:prstGeom>
          <a:solidFill>
            <a:srgbClr val="111827"/>
          </a:solidFill>
          <a:ln w="12700">
            <a:solidFill>
              <a:srgbClr val="1F2937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indent="0" marL="0">
              <a:buNone/>
            </a:pPr>
            <a:r>
              <a:rPr lang="en-US" sz="12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verificationData := ParametricQS:-VerifySystem(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resultData,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':-fullDeterminant'=false,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':-checkFinalDisjointness'=true,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':-printLog'=false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):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9784080" y="6510528"/>
            <a:ext cx="1874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64748B"/>
                </a:solidFill>
              </a:rPr>
              <a:t>ParametricQS 1.0.0 · 7</a:t>
            </a:r>
            <a:endParaRPr lang="en-US" sz="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 w="12700">
            <a:solidFill>
              <a:srgbClr val="F7F9FC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>
                <a:alpha val="0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281160" y="109728"/>
            <a:ext cx="2514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dirty="0">
                <a:solidFill>
                  <a:srgbClr val="47556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PrintSummary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502920" y="411480"/>
            <a:ext cx="90525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0F172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简洁输出：PrintSummary</a:t>
            </a:r>
            <a:endParaRPr lang="en-US" sz="2500" dirty="0"/>
          </a:p>
        </p:txBody>
      </p:sp>
      <p:sp>
        <p:nvSpPr>
          <p:cNvPr id="6" name="Text 4"/>
          <p:cNvSpPr/>
          <p:nvPr/>
        </p:nvSpPr>
        <p:spPr>
          <a:xfrm>
            <a:off x="530352" y="896112"/>
            <a:ext cx="87782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475569"/>
                </a:solidFill>
              </a:rPr>
              <a:t>把复杂的内部树和长 N 条件压缩成可读的 Branch 系统。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777240" y="1371600"/>
            <a:ext cx="4663440" cy="2423160"/>
          </a:xfrm>
          <a:prstGeom prst="rect">
            <a:avLst/>
          </a:prstGeom>
          <a:solidFill>
            <a:srgbClr val="111827"/>
          </a:solidFill>
          <a:ln w="12700">
            <a:solidFill>
              <a:srgbClr val="1F2937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ParametricQS:-PrintSummary(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resultData,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':-printMatrices'=true,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':-matrixModuloE'=true,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':-factorOutput'=true,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':-simplifyConditions'=true,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':-showTree'=true</a:t>
            </a:r>
            <a:endParaRPr lang="en-US" sz="1150" dirty="0"/>
          </a:p>
          <a:p>
            <a:pPr indent="0" marL="0">
              <a:buNone/>
            </a:pPr>
            <a:r>
              <a:rPr lang="en-US" sz="115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):</a:t>
            </a:r>
            <a:endParaRPr lang="en-US" sz="1150" dirty="0"/>
          </a:p>
        </p:txBody>
      </p:sp>
      <p:sp>
        <p:nvSpPr>
          <p:cNvPr id="8" name="Text 6"/>
          <p:cNvSpPr/>
          <p:nvPr/>
        </p:nvSpPr>
        <p:spPr>
          <a:xfrm>
            <a:off x="5806440" y="1371600"/>
            <a:ext cx="5394960" cy="3566160"/>
          </a:xfrm>
          <a:prstGeom prst="rect">
            <a:avLst/>
          </a:prstGeom>
          <a:solidFill>
            <a:srgbClr val="111827"/>
          </a:solidFill>
          <a:ln w="12700">
            <a:solidFill>
              <a:srgbClr val="1F2937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indent="0" marL="0">
              <a:buNone/>
            </a:pPr>
            <a:r>
              <a:rPr lang="en-US" sz="108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Branch 0: NOT UNIMODULAR</a:t>
            </a:r>
            <a:endParaRPr lang="en-US" sz="1080" dirty="0"/>
          </a:p>
          <a:p>
            <a:pPr indent="0" marL="0">
              <a:buNone/>
            </a:pPr>
            <a:r>
              <a:rPr lang="en-US" sz="108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component 0.1:</a:t>
            </a:r>
            <a:endParaRPr lang="en-US" sz="1080" dirty="0"/>
          </a:p>
          <a:p>
            <a:pPr indent="0" marL="0">
              <a:buNone/>
            </a:pPr>
            <a:r>
              <a:rPr lang="en-US" sz="108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E = [...]</a:t>
            </a:r>
            <a:endParaRPr lang="en-US" sz="1080" dirty="0"/>
          </a:p>
          <a:p>
            <a:pPr indent="0" marL="0">
              <a:buNone/>
            </a:pPr>
            <a:r>
              <a:rPr lang="en-US" sz="108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  N = [... &lt;&gt; 0]</a:t>
            </a:r>
            <a:endParaRPr lang="en-US" sz="1080" dirty="0"/>
          </a:p>
          <a:p>
            <a:pPr indent="0" marL="0">
              <a:buNone/>
            </a:pPr>
            <a:endParaRPr lang="en-US" sz="1080" dirty="0"/>
          </a:p>
          <a:p>
            <a:pPr indent="0" marL="0">
              <a:buNone/>
            </a:pPr>
            <a:r>
              <a:rPr lang="en-US" sz="108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Branch 1: UNIMODULAR</a:t>
            </a:r>
            <a:endParaRPr lang="en-US" sz="1080" dirty="0"/>
          </a:p>
          <a:p>
            <a:pPr indent="0" marL="0">
              <a:buNone/>
            </a:pPr>
            <a:r>
              <a:rPr lang="en-US" sz="108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E = [...]</a:t>
            </a:r>
            <a:endParaRPr lang="en-US" sz="1080" dirty="0"/>
          </a:p>
          <a:p>
            <a:pPr indent="0" marL="0">
              <a:buNone/>
            </a:pPr>
            <a:r>
              <a:rPr lang="en-US" sz="108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N = [... &lt;&gt; 0]</a:t>
            </a:r>
            <a:endParaRPr lang="en-US" sz="1080" dirty="0"/>
          </a:p>
          <a:p>
            <a:pPr indent="0" marL="0">
              <a:buNone/>
            </a:pPr>
            <a:r>
              <a:rPr lang="en-US" sz="108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M1 = ...</a:t>
            </a:r>
            <a:endParaRPr lang="en-US" sz="1080" dirty="0"/>
          </a:p>
          <a:p>
            <a:pPr indent="0" marL="0">
              <a:buNone/>
            </a:pPr>
            <a:r>
              <a:rPr lang="en-US" sz="1080" dirty="0">
                <a:solidFill>
                  <a:srgbClr val="E5E7EB"/>
                </a:solidFill>
                <a:latin typeface="DejaVu Sans Mono" pitchFamily="34" charset="0"/>
                <a:ea typeface="DejaVu Sans Mono" pitchFamily="34" charset="-122"/>
                <a:cs typeface="DejaVu Sans Mono" pitchFamily="34" charset="-120"/>
              </a:rPr>
              <a:t>  Det(M1) mod &lt;E&gt; = ...</a:t>
            </a:r>
            <a:endParaRPr lang="en-US" sz="1080" dirty="0"/>
          </a:p>
        </p:txBody>
      </p:sp>
      <p:sp>
        <p:nvSpPr>
          <p:cNvPr id="9" name="Shape 7"/>
          <p:cNvSpPr/>
          <p:nvPr/>
        </p:nvSpPr>
        <p:spPr>
          <a:xfrm>
            <a:off x="777240" y="4434840"/>
            <a:ext cx="4663440" cy="1005840"/>
          </a:xfrm>
          <a:prstGeom prst="roundRect">
            <a:avLst>
              <a:gd name="adj" fmla="val 7273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806440" y="5166360"/>
            <a:ext cx="5394960" cy="777240"/>
          </a:xfrm>
          <a:prstGeom prst="roundRect">
            <a:avLst>
              <a:gd name="adj" fmla="val 9412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1051560" y="4727448"/>
            <a:ext cx="4160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20" dirty="0">
                <a:solidFill>
                  <a:srgbClr val="0F172A"/>
                </a:solidFill>
              </a:rPr>
              <a:t>matrixModuloE=true：显示前先按当前 &lt;E&gt; 约化矩阵，通常能明显缩短表达式。</a:t>
            </a:r>
            <a:endParaRPr lang="en-US" sz="1320" dirty="0"/>
          </a:p>
        </p:txBody>
      </p:sp>
      <p:sp>
        <p:nvSpPr>
          <p:cNvPr id="12" name="Text 10"/>
          <p:cNvSpPr/>
          <p:nvPr/>
        </p:nvSpPr>
        <p:spPr>
          <a:xfrm>
            <a:off x="6080760" y="5422392"/>
            <a:ext cx="47548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20" dirty="0">
                <a:solidFill>
                  <a:srgbClr val="475569"/>
                </a:solidFill>
              </a:rPr>
              <a:t>不打印矩阵：设置 printMatrices=false。</a:t>
            </a:r>
            <a:endParaRPr lang="en-US" sz="1320" dirty="0"/>
          </a:p>
        </p:txBody>
      </p:sp>
      <p:sp>
        <p:nvSpPr>
          <p:cNvPr id="13" name="Text 11"/>
          <p:cNvSpPr/>
          <p:nvPr/>
        </p:nvSpPr>
        <p:spPr>
          <a:xfrm>
            <a:off x="9784080" y="6510528"/>
            <a:ext cx="1874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64748B"/>
                </a:solidFill>
              </a:rPr>
              <a:t>ParametricQS 1.0.0 · 8</a:t>
            </a:r>
            <a:endParaRPr lang="en-US" sz="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 w="12700">
            <a:solidFill>
              <a:srgbClr val="F7F9FC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1D4ED8"/>
          </a:solidFill>
          <a:ln w="12700">
            <a:solidFill>
              <a:srgbClr val="1D4ED8">
                <a:alpha val="0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281160" y="109728"/>
            <a:ext cx="2514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dirty="0">
                <a:solidFill>
                  <a:srgbClr val="47556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分支条件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502920" y="411480"/>
            <a:ext cx="90525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0F172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如何读 E、N、d？</a:t>
            </a:r>
            <a:endParaRPr lang="en-US" sz="2500" dirty="0"/>
          </a:p>
        </p:txBody>
      </p:sp>
      <p:sp>
        <p:nvSpPr>
          <p:cNvPr id="6" name="Text 4"/>
          <p:cNvSpPr/>
          <p:nvPr/>
        </p:nvSpPr>
        <p:spPr>
          <a:xfrm>
            <a:off x="530352" y="896112"/>
            <a:ext cx="87782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475569"/>
                </a:solidFill>
              </a:rPr>
              <a:t>每个分支是一个构造集：等式必须成立，非消失条件必须不全为零。</a:t>
            </a:r>
            <a:endParaRPr lang="en-US" sz="1150" dirty="0"/>
          </a:p>
        </p:txBody>
      </p:sp>
      <p:sp>
        <p:nvSpPr>
          <p:cNvPr id="7" name="Shape 5"/>
          <p:cNvSpPr/>
          <p:nvPr/>
        </p:nvSpPr>
        <p:spPr>
          <a:xfrm>
            <a:off x="731520" y="1417320"/>
            <a:ext cx="3017520" cy="3474720"/>
          </a:xfrm>
          <a:prstGeom prst="roundRect">
            <a:avLst>
              <a:gd name="adj" fmla="val 2424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4160520" y="1417320"/>
            <a:ext cx="3566160" cy="3474720"/>
          </a:xfrm>
          <a:prstGeom prst="roundRect">
            <a:avLst>
              <a:gd name="adj" fmla="val 2105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8138160" y="1417320"/>
            <a:ext cx="3063240" cy="3474720"/>
          </a:xfrm>
          <a:prstGeom prst="roundRect">
            <a:avLst>
              <a:gd name="adj" fmla="val 2388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005840" y="1737360"/>
            <a:ext cx="502920" cy="292608"/>
          </a:xfrm>
          <a:prstGeom prst="rect">
            <a:avLst/>
          </a:prstGeom>
          <a:solidFill>
            <a:srgbClr val="1D4ED8"/>
          </a:solidFill>
          <a:ln>
            <a:solidFill>
              <a:srgbClr val="1D4ED8"/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E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1691640" y="1755648"/>
            <a:ext cx="1554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</a:rPr>
              <a:t>等式条件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1005840" y="2423160"/>
            <a:ext cx="22402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0F172A"/>
                </a:solidFill>
              </a:rPr>
              <a:t>a ∈ V(E)</a:t>
            </a:r>
            <a:endParaRPr lang="en-US" sz="1500" dirty="0"/>
          </a:p>
          <a:p>
            <a:pPr algn="ctr" indent="0" marL="0">
              <a:buNone/>
            </a:pPr>
            <a:r>
              <a:rPr lang="en-US" sz="1500" dirty="0">
                <a:solidFill>
                  <a:srgbClr val="0F172A"/>
                </a:solidFill>
              </a:rPr>
              <a:t>所有 E 中多项式取 0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4434840" y="1737360"/>
            <a:ext cx="502920" cy="292608"/>
          </a:xfrm>
          <a:prstGeom prst="rect">
            <a:avLst/>
          </a:prstGeom>
          <a:solidFill>
            <a:srgbClr val="059669"/>
          </a:solidFill>
          <a:ln>
            <a:solidFill>
              <a:srgbClr val="059669"/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N</a:t>
            </a:r>
            <a:endParaRPr lang="en-US" sz="1050" dirty="0"/>
          </a:p>
        </p:txBody>
      </p:sp>
      <p:sp>
        <p:nvSpPr>
          <p:cNvPr id="14" name="Text 12"/>
          <p:cNvSpPr/>
          <p:nvPr/>
        </p:nvSpPr>
        <p:spPr>
          <a:xfrm>
            <a:off x="5120640" y="1755648"/>
            <a:ext cx="1828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</a:rPr>
              <a:t>非消失条件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4572000" y="2423160"/>
            <a:ext cx="26517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0F172A"/>
                </a:solidFill>
              </a:rPr>
              <a:t>每个子句 Q：</a:t>
            </a:r>
            <a:endParaRPr lang="en-US" sz="1500" dirty="0"/>
          </a:p>
          <a:p>
            <a:pPr algn="ctr" indent="0" marL="0">
              <a:buNone/>
            </a:pPr>
            <a:r>
              <a:rPr lang="en-US" sz="1500" dirty="0">
                <a:solidFill>
                  <a:srgbClr val="0F172A"/>
                </a:solidFill>
              </a:rPr>
              <a:t>至少一个 q∈Q 非零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8412480" y="1737360"/>
            <a:ext cx="502920" cy="292608"/>
          </a:xfrm>
          <a:prstGeom prst="rect">
            <a:avLst/>
          </a:prstGeom>
          <a:solidFill>
            <a:srgbClr val="D97706"/>
          </a:solidFill>
          <a:ln>
            <a:solidFill>
              <a:srgbClr val="D97706"/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d</a:t>
            </a:r>
            <a:endParaRPr lang="en-US" sz="1050" dirty="0"/>
          </a:p>
        </p:txBody>
      </p:sp>
      <p:sp>
        <p:nvSpPr>
          <p:cNvPr id="17" name="Text 15"/>
          <p:cNvSpPr/>
          <p:nvPr/>
        </p:nvSpPr>
        <p:spPr>
          <a:xfrm>
            <a:off x="9098280" y="1755648"/>
            <a:ext cx="17373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</a:rPr>
              <a:t>行列式证书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8412480" y="2423160"/>
            <a:ext cx="23774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0F172A"/>
                </a:solidFill>
              </a:rPr>
              <a:t>det(M) ≡ d mod &lt;E&gt;</a:t>
            </a:r>
            <a:endParaRPr lang="en-US" sz="1500" dirty="0"/>
          </a:p>
          <a:p>
            <a:pPr algn="ctr" indent="0" marL="0">
              <a:buNone/>
            </a:pPr>
            <a:r>
              <a:rPr lang="en-US" sz="1500" dirty="0">
                <a:solidFill>
                  <a:srgbClr val="0F172A"/>
                </a:solidFill>
              </a:rPr>
              <a:t>成功分支要求 d≠0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914400" y="5440680"/>
            <a:ext cx="102412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1D4ED8"/>
                </a:solidFill>
              </a:rPr>
              <a:t>输出条件：V(E) minus (V(N₁) union ... union V(Nₛ))</a:t>
            </a:r>
            <a:endParaRPr lang="en-US" sz="1700" dirty="0"/>
          </a:p>
        </p:txBody>
      </p:sp>
      <p:sp>
        <p:nvSpPr>
          <p:cNvPr id="20" name="Text 18"/>
          <p:cNvSpPr/>
          <p:nvPr/>
        </p:nvSpPr>
        <p:spPr>
          <a:xfrm>
            <a:off x="9784080" y="6510528"/>
            <a:ext cx="1874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64748B"/>
                </a:solidFill>
              </a:rPr>
              <a:t>ParametricQS 1.0.0 · 9</a:t>
            </a:r>
            <a:endParaRPr lang="en-US" sz="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Noto Sans CJK SC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Noto Sans CJK SC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OpenAI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ParametricQS 1.0.0 使用说明</dc:title>
  <dc:subject>ParametricQS 1.0.0 help slides</dc:subject>
  <dc:creator>OpenAI</dc:creator>
  <cp:lastModifiedBy>OpenAI</cp:lastModifiedBy>
  <cp:revision>1</cp:revision>
  <dcterms:created xsi:type="dcterms:W3CDTF">2026-07-15T07:46:43Z</dcterms:created>
  <dcterms:modified xsi:type="dcterms:W3CDTF">2026-07-15T07:46:43Z</dcterms:modified>
</cp:coreProperties>
</file>